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7"/>
  </p:notesMasterIdLst>
  <p:handoutMasterIdLst>
    <p:handoutMasterId r:id="rId38"/>
  </p:handoutMasterIdLst>
  <p:sldIdLst>
    <p:sldId id="299" r:id="rId5"/>
    <p:sldId id="351" r:id="rId6"/>
    <p:sldId id="342" r:id="rId7"/>
    <p:sldId id="368" r:id="rId8"/>
    <p:sldId id="301" r:id="rId9"/>
    <p:sldId id="340" r:id="rId10"/>
    <p:sldId id="366" r:id="rId11"/>
    <p:sldId id="352" r:id="rId12"/>
    <p:sldId id="341" r:id="rId13"/>
    <p:sldId id="344" r:id="rId14"/>
    <p:sldId id="345" r:id="rId15"/>
    <p:sldId id="346" r:id="rId16"/>
    <p:sldId id="347" r:id="rId17"/>
    <p:sldId id="348" r:id="rId18"/>
    <p:sldId id="349" r:id="rId19"/>
    <p:sldId id="353" r:id="rId20"/>
    <p:sldId id="320" r:id="rId21"/>
    <p:sldId id="354" r:id="rId22"/>
    <p:sldId id="337" r:id="rId23"/>
    <p:sldId id="355" r:id="rId24"/>
    <p:sldId id="362" r:id="rId25"/>
    <p:sldId id="367" r:id="rId26"/>
    <p:sldId id="357" r:id="rId27"/>
    <p:sldId id="358" r:id="rId28"/>
    <p:sldId id="363" r:id="rId29"/>
    <p:sldId id="356" r:id="rId30"/>
    <p:sldId id="359" r:id="rId31"/>
    <p:sldId id="360" r:id="rId32"/>
    <p:sldId id="361" r:id="rId33"/>
    <p:sldId id="364" r:id="rId34"/>
    <p:sldId id="365" r:id="rId35"/>
    <p:sldId id="332" r:id="rId36"/>
  </p:sldIdLst>
  <p:sldSz cx="9144000" cy="5715000" type="screen16x10"/>
  <p:notesSz cx="6858000" cy="9144000"/>
  <p:custDataLst>
    <p:tags r:id="rId3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C20B7E-B90D-4A7D-BD68-80A073CDD11D}">
          <p14:sldIdLst>
            <p14:sldId id="299"/>
          </p14:sldIdLst>
        </p14:section>
        <p14:section name="Intro" id="{428E58F4-C4D7-4751-9F3E-F22450562EAD}">
          <p14:sldIdLst>
            <p14:sldId id="351"/>
            <p14:sldId id="342"/>
            <p14:sldId id="368"/>
            <p14:sldId id="301"/>
            <p14:sldId id="340"/>
            <p14:sldId id="366"/>
          </p14:sldIdLst>
        </p14:section>
        <p14:section name="Z-Curve" id="{56557E1C-A7D8-45F7-9FDF-9FCCD14AEA21}">
          <p14:sldIdLst>
            <p14:sldId id="352"/>
            <p14:sldId id="341"/>
            <p14:sldId id="344"/>
            <p14:sldId id="345"/>
            <p14:sldId id="346"/>
            <p14:sldId id="347"/>
            <p14:sldId id="348"/>
            <p14:sldId id="349"/>
          </p14:sldIdLst>
        </p14:section>
        <p14:section name="Project Goals" id="{3B605DF8-0FDB-4BB9-BECD-85B7DC6632CD}">
          <p14:sldIdLst>
            <p14:sldId id="353"/>
            <p14:sldId id="320"/>
            <p14:sldId id="354"/>
            <p14:sldId id="337"/>
            <p14:sldId id="355"/>
            <p14:sldId id="362"/>
            <p14:sldId id="367"/>
            <p14:sldId id="357"/>
            <p14:sldId id="358"/>
            <p14:sldId id="363"/>
            <p14:sldId id="356"/>
            <p14:sldId id="359"/>
            <p14:sldId id="360"/>
            <p14:sldId id="361"/>
            <p14:sldId id="364"/>
            <p14:sldId id="365"/>
            <p14:sldId id="332"/>
          </p14:sldIdLst>
        </p14:section>
      </p14:sectionLst>
    </p:ext>
    <p:ext uri="{EFAFB233-063F-42B5-8137-9DF3F51BA10A}">
      <p15:sldGuideLst xmlns:p15="http://schemas.microsoft.com/office/powerpoint/2012/main">
        <p15:guide id="1" orient="horz" pos="1800">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4CE"/>
    <a:srgbClr val="0C94B7"/>
    <a:srgbClr val="119F7A"/>
    <a:srgbClr val="E7EFF7"/>
    <a:srgbClr val="CBDDEF"/>
    <a:srgbClr val="0096D3"/>
    <a:srgbClr val="41B4CE"/>
    <a:srgbClr val="73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90EDC-C863-4E7F-8C23-A24DB9063071}" v="294" dt="2024-10-31T09:14:13.685"/>
  </p1510:revLst>
</p1510:revInfo>
</file>

<file path=ppt/tableStyles.xml><?xml version="1.0" encoding="utf-8"?>
<a:tblStyleLst xmlns:a="http://schemas.openxmlformats.org/drawingml/2006/main" def="{5C22544A-7EE6-4342-B048-85BDC9FD1C3A}">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41" autoAdjust="0"/>
    <p:restoredTop sz="94186" autoAdjust="0"/>
  </p:normalViewPr>
  <p:slideViewPr>
    <p:cSldViewPr snapToGrid="0" showGuides="1">
      <p:cViewPr varScale="1">
        <p:scale>
          <a:sx n="156" d="100"/>
          <a:sy n="156" d="100"/>
        </p:scale>
        <p:origin x="571" y="101"/>
      </p:cViewPr>
      <p:guideLst>
        <p:guide orient="horz" pos="1800"/>
        <p:guide pos="4241"/>
        <p:guide pos="469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ndt, Julian" userId="489de3fc-1896-4a52-8b7b-d7a3bd337ffc" providerId="ADAL" clId="{07490EDC-C863-4E7F-8C23-A24DB9063071}"/>
    <pc:docChg chg="custSel addSld delSld modSld sldOrd modSection">
      <pc:chgData name="Quandt, Julian" userId="489de3fc-1896-4a52-8b7b-d7a3bd337ffc" providerId="ADAL" clId="{07490EDC-C863-4E7F-8C23-A24DB9063071}" dt="2024-10-31T09:14:13.685" v="1088" actId="20577"/>
      <pc:docMkLst>
        <pc:docMk/>
      </pc:docMkLst>
      <pc:sldChg chg="mod ord modShow">
        <pc:chgData name="Quandt, Julian" userId="489de3fc-1896-4a52-8b7b-d7a3bd337ffc" providerId="ADAL" clId="{07490EDC-C863-4E7F-8C23-A24DB9063071}" dt="2024-10-29T12:22:28.828" v="8" actId="729"/>
        <pc:sldMkLst>
          <pc:docMk/>
          <pc:sldMk cId="1401419760" sldId="301"/>
        </pc:sldMkLst>
      </pc:sldChg>
      <pc:sldChg chg="mod ord modShow">
        <pc:chgData name="Quandt, Julian" userId="489de3fc-1896-4a52-8b7b-d7a3bd337ffc" providerId="ADAL" clId="{07490EDC-C863-4E7F-8C23-A24DB9063071}" dt="2024-10-29T12:25:05.583" v="28" actId="729"/>
        <pc:sldMkLst>
          <pc:docMk/>
          <pc:sldMk cId="1460584298" sldId="306"/>
        </pc:sldMkLst>
      </pc:sldChg>
      <pc:sldChg chg="mod modShow">
        <pc:chgData name="Quandt, Julian" userId="489de3fc-1896-4a52-8b7b-d7a3bd337ffc" providerId="ADAL" clId="{07490EDC-C863-4E7F-8C23-A24DB9063071}" dt="2024-10-29T12:19:27.409" v="3" actId="729"/>
        <pc:sldMkLst>
          <pc:docMk/>
          <pc:sldMk cId="260300349" sldId="307"/>
        </pc:sldMkLst>
      </pc:sldChg>
      <pc:sldChg chg="modSp modAnim">
        <pc:chgData name="Quandt, Julian" userId="489de3fc-1896-4a52-8b7b-d7a3bd337ffc" providerId="ADAL" clId="{07490EDC-C863-4E7F-8C23-A24DB9063071}" dt="2024-10-31T09:14:13.685" v="1088" actId="20577"/>
        <pc:sldMkLst>
          <pc:docMk/>
          <pc:sldMk cId="1541050531" sldId="313"/>
        </pc:sldMkLst>
        <pc:spChg chg="mod">
          <ac:chgData name="Quandt, Julian" userId="489de3fc-1896-4a52-8b7b-d7a3bd337ffc" providerId="ADAL" clId="{07490EDC-C863-4E7F-8C23-A24DB9063071}" dt="2024-10-31T09:14:13.685" v="1088" actId="20577"/>
          <ac:spMkLst>
            <pc:docMk/>
            <pc:sldMk cId="1541050531" sldId="313"/>
            <ac:spMk id="9" creationId="{01E43D66-2EB9-FCA7-3FA9-1C38F209E445}"/>
          </ac:spMkLst>
        </pc:spChg>
      </pc:sldChg>
      <pc:sldChg chg="addSp delSp modSp mod modShow">
        <pc:chgData name="Quandt, Julian" userId="489de3fc-1896-4a52-8b7b-d7a3bd337ffc" providerId="ADAL" clId="{07490EDC-C863-4E7F-8C23-A24DB9063071}" dt="2024-10-31T09:10:00.367" v="973" actId="20577"/>
        <pc:sldMkLst>
          <pc:docMk/>
          <pc:sldMk cId="3252612644" sldId="319"/>
        </pc:sldMkLst>
        <pc:spChg chg="mod">
          <ac:chgData name="Quandt, Julian" userId="489de3fc-1896-4a52-8b7b-d7a3bd337ffc" providerId="ADAL" clId="{07490EDC-C863-4E7F-8C23-A24DB9063071}" dt="2024-10-31T08:42:20.480" v="215" actId="20577"/>
          <ac:spMkLst>
            <pc:docMk/>
            <pc:sldMk cId="3252612644" sldId="319"/>
            <ac:spMk id="8" creationId="{A4AF7E37-03C1-35E1-0A8B-3A6844D74F6E}"/>
          </ac:spMkLst>
        </pc:spChg>
        <pc:spChg chg="mod">
          <ac:chgData name="Quandt, Julian" userId="489de3fc-1896-4a52-8b7b-d7a3bd337ffc" providerId="ADAL" clId="{07490EDC-C863-4E7F-8C23-A24DB9063071}" dt="2024-10-31T09:10:00.367" v="973" actId="20577"/>
          <ac:spMkLst>
            <pc:docMk/>
            <pc:sldMk cId="3252612644" sldId="319"/>
            <ac:spMk id="9" creationId="{01E43D66-2EB9-FCA7-3FA9-1C38F209E445}"/>
          </ac:spMkLst>
        </pc:spChg>
        <pc:picChg chg="add del mod modCrop">
          <ac:chgData name="Quandt, Julian" userId="489de3fc-1896-4a52-8b7b-d7a3bd337ffc" providerId="ADAL" clId="{07490EDC-C863-4E7F-8C23-A24DB9063071}" dt="2024-10-31T08:52:00.175" v="447" actId="478"/>
          <ac:picMkLst>
            <pc:docMk/>
            <pc:sldMk cId="3252612644" sldId="319"/>
            <ac:picMk id="3" creationId="{859CA25A-7730-B282-5AFD-A952A0763F03}"/>
          </ac:picMkLst>
        </pc:picChg>
        <pc:picChg chg="add mod">
          <ac:chgData name="Quandt, Julian" userId="489de3fc-1896-4a52-8b7b-d7a3bd337ffc" providerId="ADAL" clId="{07490EDC-C863-4E7F-8C23-A24DB9063071}" dt="2024-10-31T08:52:18.791" v="448" actId="1076"/>
          <ac:picMkLst>
            <pc:docMk/>
            <pc:sldMk cId="3252612644" sldId="319"/>
            <ac:picMk id="5" creationId="{6AABAEF6-A063-C70D-033B-08BECBAEB94F}"/>
          </ac:picMkLst>
        </pc:picChg>
      </pc:sldChg>
      <pc:sldChg chg="modSp mod">
        <pc:chgData name="Quandt, Julian" userId="489de3fc-1896-4a52-8b7b-d7a3bd337ffc" providerId="ADAL" clId="{07490EDC-C863-4E7F-8C23-A24DB9063071}" dt="2024-10-31T09:08:46.891" v="831" actId="20577"/>
        <pc:sldMkLst>
          <pc:docMk/>
          <pc:sldMk cId="2375785272" sldId="325"/>
        </pc:sldMkLst>
        <pc:spChg chg="mod">
          <ac:chgData name="Quandt, Julian" userId="489de3fc-1896-4a52-8b7b-d7a3bd337ffc" providerId="ADAL" clId="{07490EDC-C863-4E7F-8C23-A24DB9063071}" dt="2024-10-31T09:08:46.891" v="831" actId="20577"/>
          <ac:spMkLst>
            <pc:docMk/>
            <pc:sldMk cId="2375785272" sldId="325"/>
            <ac:spMk id="2" creationId="{8D66070A-B3BC-2AAB-363C-2083B6552D31}"/>
          </ac:spMkLst>
        </pc:spChg>
      </pc:sldChg>
      <pc:sldChg chg="mod ord modShow">
        <pc:chgData name="Quandt, Julian" userId="489de3fc-1896-4a52-8b7b-d7a3bd337ffc" providerId="ADAL" clId="{07490EDC-C863-4E7F-8C23-A24DB9063071}" dt="2024-10-29T12:25:05.583" v="28" actId="729"/>
        <pc:sldMkLst>
          <pc:docMk/>
          <pc:sldMk cId="1158590806" sldId="327"/>
        </pc:sldMkLst>
      </pc:sldChg>
      <pc:sldChg chg="modSp mod modShow">
        <pc:chgData name="Quandt, Julian" userId="489de3fc-1896-4a52-8b7b-d7a3bd337ffc" providerId="ADAL" clId="{07490EDC-C863-4E7F-8C23-A24DB9063071}" dt="2024-10-31T09:07:50.792" v="781" actId="20577"/>
        <pc:sldMkLst>
          <pc:docMk/>
          <pc:sldMk cId="3502340965" sldId="329"/>
        </pc:sldMkLst>
        <pc:spChg chg="mod">
          <ac:chgData name="Quandt, Julian" userId="489de3fc-1896-4a52-8b7b-d7a3bd337ffc" providerId="ADAL" clId="{07490EDC-C863-4E7F-8C23-A24DB9063071}" dt="2024-10-31T09:07:50.792" v="781" actId="20577"/>
          <ac:spMkLst>
            <pc:docMk/>
            <pc:sldMk cId="3502340965" sldId="329"/>
            <ac:spMk id="9" creationId="{01E43D66-2EB9-FCA7-3FA9-1C38F209E445}"/>
          </ac:spMkLst>
        </pc:spChg>
      </pc:sldChg>
      <pc:sldChg chg="mod ord modShow">
        <pc:chgData name="Quandt, Julian" userId="489de3fc-1896-4a52-8b7b-d7a3bd337ffc" providerId="ADAL" clId="{07490EDC-C863-4E7F-8C23-A24DB9063071}" dt="2024-10-29T12:22:12.652" v="5" actId="729"/>
        <pc:sldMkLst>
          <pc:docMk/>
          <pc:sldMk cId="3009388469" sldId="331"/>
        </pc:sldMkLst>
      </pc:sldChg>
      <pc:sldChg chg="del">
        <pc:chgData name="Quandt, Julian" userId="489de3fc-1896-4a52-8b7b-d7a3bd337ffc" providerId="ADAL" clId="{07490EDC-C863-4E7F-8C23-A24DB9063071}" dt="2024-10-31T08:35:15.357" v="30" actId="47"/>
        <pc:sldMkLst>
          <pc:docMk/>
          <pc:sldMk cId="3686887903" sldId="333"/>
        </pc:sldMkLst>
      </pc:sldChg>
      <pc:sldChg chg="modSp mod">
        <pc:chgData name="Quandt, Julian" userId="489de3fc-1896-4a52-8b7b-d7a3bd337ffc" providerId="ADAL" clId="{07490EDC-C863-4E7F-8C23-A24DB9063071}" dt="2024-10-31T08:55:54.962" v="755" actId="207"/>
        <pc:sldMkLst>
          <pc:docMk/>
          <pc:sldMk cId="3737795154" sldId="337"/>
        </pc:sldMkLst>
        <pc:spChg chg="mod">
          <ac:chgData name="Quandt, Julian" userId="489de3fc-1896-4a52-8b7b-d7a3bd337ffc" providerId="ADAL" clId="{07490EDC-C863-4E7F-8C23-A24DB9063071}" dt="2024-10-31T08:55:54.962" v="755" actId="207"/>
          <ac:spMkLst>
            <pc:docMk/>
            <pc:sldMk cId="3737795154" sldId="337"/>
            <ac:spMk id="2" creationId="{90B17040-9189-484B-5373-1A94348844F0}"/>
          </ac:spMkLst>
        </pc:spChg>
      </pc:sldChg>
      <pc:sldChg chg="mod modShow">
        <pc:chgData name="Quandt, Julian" userId="489de3fc-1896-4a52-8b7b-d7a3bd337ffc" providerId="ADAL" clId="{07490EDC-C863-4E7F-8C23-A24DB9063071}" dt="2024-10-31T08:48:04.341" v="446" actId="729"/>
        <pc:sldMkLst>
          <pc:docMk/>
          <pc:sldMk cId="3792212181" sldId="338"/>
        </pc:sldMkLst>
      </pc:sldChg>
      <pc:sldChg chg="add">
        <pc:chgData name="Quandt, Julian" userId="489de3fc-1896-4a52-8b7b-d7a3bd337ffc" providerId="ADAL" clId="{07490EDC-C863-4E7F-8C23-A24DB9063071}" dt="2024-10-31T08:42:04.366" v="178"/>
        <pc:sldMkLst>
          <pc:docMk/>
          <pc:sldMk cId="871329913" sldId="339"/>
        </pc:sldMkLst>
      </pc:sldChg>
      <pc:sldChg chg="delSp modSp add mod">
        <pc:chgData name="Quandt, Julian" userId="489de3fc-1896-4a52-8b7b-d7a3bd337ffc" providerId="ADAL" clId="{07490EDC-C863-4E7F-8C23-A24DB9063071}" dt="2024-10-31T09:07:39.131" v="777" actId="20577"/>
        <pc:sldMkLst>
          <pc:docMk/>
          <pc:sldMk cId="2693549921" sldId="340"/>
        </pc:sldMkLst>
        <pc:spChg chg="mod">
          <ac:chgData name="Quandt, Julian" userId="489de3fc-1896-4a52-8b7b-d7a3bd337ffc" providerId="ADAL" clId="{07490EDC-C863-4E7F-8C23-A24DB9063071}" dt="2024-10-31T09:07:39.131" v="777" actId="20577"/>
          <ac:spMkLst>
            <pc:docMk/>
            <pc:sldMk cId="2693549921" sldId="340"/>
            <ac:spMk id="9" creationId="{01E43D66-2EB9-FCA7-3FA9-1C38F209E445}"/>
          </ac:spMkLst>
        </pc:spChg>
        <pc:picChg chg="del">
          <ac:chgData name="Quandt, Julian" userId="489de3fc-1896-4a52-8b7b-d7a3bd337ffc" providerId="ADAL" clId="{07490EDC-C863-4E7F-8C23-A24DB9063071}" dt="2024-10-31T09:07:16.791" v="759" actId="478"/>
          <ac:picMkLst>
            <pc:docMk/>
            <pc:sldMk cId="2693549921" sldId="340"/>
            <ac:picMk id="2" creationId="{61966ECC-9C09-0F6D-9A1D-588C996B1112}"/>
          </ac:picMkLst>
        </pc:picChg>
        <pc:picChg chg="del">
          <ac:chgData name="Quandt, Julian" userId="489de3fc-1896-4a52-8b7b-d7a3bd337ffc" providerId="ADAL" clId="{07490EDC-C863-4E7F-8C23-A24DB9063071}" dt="2024-10-31T09:07:15.522" v="758" actId="478"/>
          <ac:picMkLst>
            <pc:docMk/>
            <pc:sldMk cId="2693549921" sldId="340"/>
            <ac:picMk id="5" creationId="{DF5E7783-6249-D6F3-0D85-06CB658172E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sz="1000" dirty="0">
              <a:latin typeface="Verdana" pitchFamily="34" charset="0"/>
              <a:ea typeface="Verdana" pitchFamily="34" charset="0"/>
              <a:cs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817FD-8155-4502-AF78-DBC2EA4B168F}" type="datetimeFigureOut">
              <a:rPr lang="en-GB" sz="1000" smtClean="0">
                <a:latin typeface="Verdana" pitchFamily="34" charset="0"/>
                <a:ea typeface="Verdana" pitchFamily="34" charset="0"/>
                <a:cs typeface="Verdana" pitchFamily="34" charset="0"/>
              </a:rPr>
              <a:t>05/02/2025</a:t>
            </a:fld>
            <a:endParaRPr lang="en-GB" sz="1000" dirty="0">
              <a:latin typeface="Verdana" pitchFamily="34" charset="0"/>
              <a:ea typeface="Verdana" pitchFamily="34" charset="0"/>
              <a:cs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sz="1000" dirty="0">
              <a:latin typeface="Verdana" pitchFamily="34" charset="0"/>
              <a:ea typeface="Verdana" pitchFamily="34" charset="0"/>
              <a:cs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7F6F62-1C91-45E7-BAED-FBFBF67C82BC}" type="slidenum">
              <a:rPr lang="en-GB" sz="1000" smtClean="0">
                <a:latin typeface="Verdana" pitchFamily="34" charset="0"/>
                <a:ea typeface="Verdana" pitchFamily="34" charset="0"/>
                <a:cs typeface="Verdana" pitchFamily="34" charset="0"/>
              </a:rPr>
              <a:t>‹#›</a:t>
            </a:fld>
            <a:endParaRPr lang="en-GB"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43456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Verdana" pitchFamily="34" charset="0"/>
                <a:ea typeface="Verdana" pitchFamily="34" charset="0"/>
                <a:cs typeface="Verdana" pitchFamily="34" charset="0"/>
              </a:defRPr>
            </a:lvl1pPr>
          </a:lstStyle>
          <a:p>
            <a:endParaRPr lang="en-GB"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Verdana" pitchFamily="34" charset="0"/>
                <a:ea typeface="Verdana" pitchFamily="34" charset="0"/>
                <a:cs typeface="Verdana" pitchFamily="34" charset="0"/>
              </a:defRPr>
            </a:lvl1pPr>
          </a:lstStyle>
          <a:p>
            <a:fld id="{C0A972FC-F5E0-4F80-B169-F0B5EFC71333}" type="datetimeFigureOut">
              <a:rPr lang="en-GB" smtClean="0"/>
              <a:pPr/>
              <a:t>05/02/2025</a:t>
            </a:fld>
            <a:endParaRPr lang="en-GB" dirty="0"/>
          </a:p>
        </p:txBody>
      </p:sp>
      <p:sp>
        <p:nvSpPr>
          <p:cNvPr id="4" name="Folienbildplatzhalt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Verdana" pitchFamily="34" charset="0"/>
                <a:ea typeface="Verdana" pitchFamily="34" charset="0"/>
                <a:cs typeface="Verdana" pitchFamily="34" charset="0"/>
              </a:defRPr>
            </a:lvl1pPr>
          </a:lstStyle>
          <a:p>
            <a:endParaRPr lang="en-GB"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Verdana" pitchFamily="34" charset="0"/>
                <a:ea typeface="Verdana" pitchFamily="34" charset="0"/>
                <a:cs typeface="Verdana" pitchFamily="34" charset="0"/>
              </a:defRPr>
            </a:lvl1pPr>
          </a:lstStyle>
          <a:p>
            <a:fld id="{219CC2FD-B32F-4992-A15B-F95E2E35C81B}" type="slidenum">
              <a:rPr lang="en-GB" smtClean="0"/>
              <a:pPr/>
              <a:t>‹#›</a:t>
            </a:fld>
            <a:endParaRPr lang="en-GB" dirty="0"/>
          </a:p>
        </p:txBody>
      </p:sp>
    </p:spTree>
    <p:extLst>
      <p:ext uri="{BB962C8B-B14F-4D97-AF65-F5344CB8AC3E}">
        <p14:creationId xmlns:p14="http://schemas.microsoft.com/office/powerpoint/2010/main" val="915136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219CC2FD-B32F-4992-A15B-F95E2E35C81B}" type="slidenum">
              <a:rPr lang="en-GB" smtClean="0"/>
              <a:pPr/>
              <a:t>1</a:t>
            </a:fld>
            <a:endParaRPr lang="en-GB" dirty="0"/>
          </a:p>
        </p:txBody>
      </p:sp>
    </p:spTree>
    <p:extLst>
      <p:ext uri="{BB962C8B-B14F-4D97-AF65-F5344CB8AC3E}">
        <p14:creationId xmlns:p14="http://schemas.microsoft.com/office/powerpoint/2010/main" val="235759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C1438-85B3-AAE1-1CD2-EC5337DC2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808F3-A98A-4A37-0B27-ECA25E6A5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30296-FFA8-5BAC-C4BE-787FDAB6E864}"/>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CC712D3-B1CE-7FDA-7064-545EFB3DDCF2}"/>
              </a:ext>
            </a:extLst>
          </p:cNvPr>
          <p:cNvSpPr>
            <a:spLocks noGrp="1"/>
          </p:cNvSpPr>
          <p:nvPr>
            <p:ph type="sldNum" sz="quarter" idx="5"/>
          </p:nvPr>
        </p:nvSpPr>
        <p:spPr/>
        <p:txBody>
          <a:bodyPr/>
          <a:lstStyle/>
          <a:p>
            <a:fld id="{219CC2FD-B32F-4992-A15B-F95E2E35C81B}" type="slidenum">
              <a:rPr lang="en-GB" smtClean="0"/>
              <a:pPr/>
              <a:t>12</a:t>
            </a:fld>
            <a:endParaRPr lang="en-GB" dirty="0"/>
          </a:p>
        </p:txBody>
      </p:sp>
    </p:spTree>
    <p:extLst>
      <p:ext uri="{BB962C8B-B14F-4D97-AF65-F5344CB8AC3E}">
        <p14:creationId xmlns:p14="http://schemas.microsoft.com/office/powerpoint/2010/main" val="271100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4763-73B2-D93D-F55C-85E49B697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239B3-E62E-DBD1-3EB2-F65852181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8D437-EAAB-5E1A-1697-99CB0BB7FE1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A151E92-0957-4442-7EE1-9D766A7B908C}"/>
              </a:ext>
            </a:extLst>
          </p:cNvPr>
          <p:cNvSpPr>
            <a:spLocks noGrp="1"/>
          </p:cNvSpPr>
          <p:nvPr>
            <p:ph type="sldNum" sz="quarter" idx="5"/>
          </p:nvPr>
        </p:nvSpPr>
        <p:spPr/>
        <p:txBody>
          <a:bodyPr/>
          <a:lstStyle/>
          <a:p>
            <a:fld id="{219CC2FD-B32F-4992-A15B-F95E2E35C81B}" type="slidenum">
              <a:rPr lang="en-GB" smtClean="0"/>
              <a:pPr/>
              <a:t>13</a:t>
            </a:fld>
            <a:endParaRPr lang="en-GB" dirty="0"/>
          </a:p>
        </p:txBody>
      </p:sp>
    </p:spTree>
    <p:extLst>
      <p:ext uri="{BB962C8B-B14F-4D97-AF65-F5344CB8AC3E}">
        <p14:creationId xmlns:p14="http://schemas.microsoft.com/office/powerpoint/2010/main" val="116143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19B4-B06D-26D1-D7E4-F9292FB0A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91D26-B853-B584-14E1-3CD87B7F3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8422E-FD31-4A8C-2ED6-1F65CA3E6C82}"/>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0D24919C-6B70-2297-1475-0B5B3B8FB852}"/>
              </a:ext>
            </a:extLst>
          </p:cNvPr>
          <p:cNvSpPr>
            <a:spLocks noGrp="1"/>
          </p:cNvSpPr>
          <p:nvPr>
            <p:ph type="sldNum" sz="quarter" idx="5"/>
          </p:nvPr>
        </p:nvSpPr>
        <p:spPr/>
        <p:txBody>
          <a:bodyPr/>
          <a:lstStyle/>
          <a:p>
            <a:fld id="{219CC2FD-B32F-4992-A15B-F95E2E35C81B}" type="slidenum">
              <a:rPr lang="en-GB" smtClean="0"/>
              <a:pPr/>
              <a:t>14</a:t>
            </a:fld>
            <a:endParaRPr lang="en-GB" dirty="0"/>
          </a:p>
        </p:txBody>
      </p:sp>
    </p:spTree>
    <p:extLst>
      <p:ext uri="{BB962C8B-B14F-4D97-AF65-F5344CB8AC3E}">
        <p14:creationId xmlns:p14="http://schemas.microsoft.com/office/powerpoint/2010/main" val="2579093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D7CF-A723-56E1-8A71-64558E6DD8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DE51E-18FF-38AC-29B7-EBBB104CFA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66F99-7A3A-0F01-3A06-509D203DBB68}"/>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524DAEE-75AA-F02B-DC65-2741C09FF776}"/>
              </a:ext>
            </a:extLst>
          </p:cNvPr>
          <p:cNvSpPr>
            <a:spLocks noGrp="1"/>
          </p:cNvSpPr>
          <p:nvPr>
            <p:ph type="sldNum" sz="quarter" idx="5"/>
          </p:nvPr>
        </p:nvSpPr>
        <p:spPr/>
        <p:txBody>
          <a:bodyPr/>
          <a:lstStyle/>
          <a:p>
            <a:fld id="{219CC2FD-B32F-4992-A15B-F95E2E35C81B}" type="slidenum">
              <a:rPr lang="en-GB" smtClean="0"/>
              <a:pPr/>
              <a:t>15</a:t>
            </a:fld>
            <a:endParaRPr lang="en-GB" dirty="0"/>
          </a:p>
        </p:txBody>
      </p:sp>
    </p:spTree>
    <p:extLst>
      <p:ext uri="{BB962C8B-B14F-4D97-AF65-F5344CB8AC3E}">
        <p14:creationId xmlns:p14="http://schemas.microsoft.com/office/powerpoint/2010/main" val="1354077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17</a:t>
            </a:fld>
            <a:endParaRPr lang="en-GB" dirty="0"/>
          </a:p>
        </p:txBody>
      </p:sp>
    </p:spTree>
    <p:extLst>
      <p:ext uri="{BB962C8B-B14F-4D97-AF65-F5344CB8AC3E}">
        <p14:creationId xmlns:p14="http://schemas.microsoft.com/office/powerpoint/2010/main" val="103141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09D2-68C8-106C-CE99-752D40353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5527C-187B-0B14-7D33-CCB6E18816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9CB22-9E8A-464E-728A-B4EEB4A656D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7FD9C55-D993-1041-3DA6-5D22A237D410}"/>
              </a:ext>
            </a:extLst>
          </p:cNvPr>
          <p:cNvSpPr>
            <a:spLocks noGrp="1"/>
          </p:cNvSpPr>
          <p:nvPr>
            <p:ph type="sldNum" sz="quarter" idx="5"/>
          </p:nvPr>
        </p:nvSpPr>
        <p:spPr/>
        <p:txBody>
          <a:bodyPr/>
          <a:lstStyle/>
          <a:p>
            <a:fld id="{219CC2FD-B32F-4992-A15B-F95E2E35C81B}" type="slidenum">
              <a:rPr lang="en-GB" smtClean="0"/>
              <a:pPr/>
              <a:t>18</a:t>
            </a:fld>
            <a:endParaRPr lang="en-GB" dirty="0"/>
          </a:p>
        </p:txBody>
      </p:sp>
    </p:spTree>
    <p:extLst>
      <p:ext uri="{BB962C8B-B14F-4D97-AF65-F5344CB8AC3E}">
        <p14:creationId xmlns:p14="http://schemas.microsoft.com/office/powerpoint/2010/main" val="1014055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19</a:t>
            </a:fld>
            <a:endParaRPr lang="en-GB" dirty="0"/>
          </a:p>
        </p:txBody>
      </p:sp>
    </p:spTree>
    <p:extLst>
      <p:ext uri="{BB962C8B-B14F-4D97-AF65-F5344CB8AC3E}">
        <p14:creationId xmlns:p14="http://schemas.microsoft.com/office/powerpoint/2010/main" val="1718939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85E6B-4169-FA48-C403-E06769E17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9A5BE3-FD02-F508-4EF6-1B965CC2C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40F8CF-B72D-A85C-384F-F7CBA0382AE4}"/>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554E529-4F14-2B63-2147-D0972BB22CFC}"/>
              </a:ext>
            </a:extLst>
          </p:cNvPr>
          <p:cNvSpPr>
            <a:spLocks noGrp="1"/>
          </p:cNvSpPr>
          <p:nvPr>
            <p:ph type="sldNum" sz="quarter" idx="5"/>
          </p:nvPr>
        </p:nvSpPr>
        <p:spPr/>
        <p:txBody>
          <a:bodyPr/>
          <a:lstStyle/>
          <a:p>
            <a:fld id="{219CC2FD-B32F-4992-A15B-F95E2E35C81B}" type="slidenum">
              <a:rPr lang="en-GB" smtClean="0"/>
              <a:pPr/>
              <a:t>20</a:t>
            </a:fld>
            <a:endParaRPr lang="en-GB" dirty="0"/>
          </a:p>
        </p:txBody>
      </p:sp>
    </p:spTree>
    <p:extLst>
      <p:ext uri="{BB962C8B-B14F-4D97-AF65-F5344CB8AC3E}">
        <p14:creationId xmlns:p14="http://schemas.microsoft.com/office/powerpoint/2010/main" val="1178795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4DE3F-BD97-2CAD-132C-56818B4F6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774F2-A96A-AC1A-9EA2-648B77FB5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C777E-E788-1FE1-133A-DB9A8072BF5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35DA85F-7DF5-486B-DADF-D116F85F56F0}"/>
              </a:ext>
            </a:extLst>
          </p:cNvPr>
          <p:cNvSpPr>
            <a:spLocks noGrp="1"/>
          </p:cNvSpPr>
          <p:nvPr>
            <p:ph type="sldNum" sz="quarter" idx="5"/>
          </p:nvPr>
        </p:nvSpPr>
        <p:spPr/>
        <p:txBody>
          <a:bodyPr/>
          <a:lstStyle/>
          <a:p>
            <a:fld id="{219CC2FD-B32F-4992-A15B-F95E2E35C81B}" type="slidenum">
              <a:rPr lang="en-GB" smtClean="0"/>
              <a:pPr/>
              <a:t>21</a:t>
            </a:fld>
            <a:endParaRPr lang="en-GB" dirty="0"/>
          </a:p>
        </p:txBody>
      </p:sp>
    </p:spTree>
    <p:extLst>
      <p:ext uri="{BB962C8B-B14F-4D97-AF65-F5344CB8AC3E}">
        <p14:creationId xmlns:p14="http://schemas.microsoft.com/office/powerpoint/2010/main" val="3710216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F6F0-0383-EFB8-56C6-FB9816671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3F9A8-16D5-B00D-19A7-CF1229D95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0A074-DF44-9306-AF08-44892238780D}"/>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5E9A38A-1826-A163-3FCA-6D630D43866B}"/>
              </a:ext>
            </a:extLst>
          </p:cNvPr>
          <p:cNvSpPr>
            <a:spLocks noGrp="1"/>
          </p:cNvSpPr>
          <p:nvPr>
            <p:ph type="sldNum" sz="quarter" idx="5"/>
          </p:nvPr>
        </p:nvSpPr>
        <p:spPr/>
        <p:txBody>
          <a:bodyPr/>
          <a:lstStyle/>
          <a:p>
            <a:fld id="{219CC2FD-B32F-4992-A15B-F95E2E35C81B}" type="slidenum">
              <a:rPr lang="en-GB" smtClean="0"/>
              <a:pPr/>
              <a:t>22</a:t>
            </a:fld>
            <a:endParaRPr lang="en-GB" dirty="0"/>
          </a:p>
        </p:txBody>
      </p:sp>
    </p:spTree>
    <p:extLst>
      <p:ext uri="{BB962C8B-B14F-4D97-AF65-F5344CB8AC3E}">
        <p14:creationId xmlns:p14="http://schemas.microsoft.com/office/powerpoint/2010/main" val="212427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7974-D8AD-A790-B62A-8487F05F2D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16431-8DA9-4F56-2C5D-AC399ACE7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339A5-3DCC-104B-EE37-C1767318607F}"/>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51501D02-8753-7813-3F23-7DF6DD00CBA9}"/>
              </a:ext>
            </a:extLst>
          </p:cNvPr>
          <p:cNvSpPr>
            <a:spLocks noGrp="1"/>
          </p:cNvSpPr>
          <p:nvPr>
            <p:ph type="sldNum" sz="quarter" idx="5"/>
          </p:nvPr>
        </p:nvSpPr>
        <p:spPr/>
        <p:txBody>
          <a:bodyPr/>
          <a:lstStyle/>
          <a:p>
            <a:fld id="{219CC2FD-B32F-4992-A15B-F95E2E35C81B}" type="slidenum">
              <a:rPr lang="en-GB" smtClean="0"/>
              <a:pPr/>
              <a:t>3</a:t>
            </a:fld>
            <a:endParaRPr lang="en-GB" dirty="0"/>
          </a:p>
        </p:txBody>
      </p:sp>
    </p:spTree>
    <p:extLst>
      <p:ext uri="{BB962C8B-B14F-4D97-AF65-F5344CB8AC3E}">
        <p14:creationId xmlns:p14="http://schemas.microsoft.com/office/powerpoint/2010/main" val="3585318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7D188-22BA-FE7B-B9F1-2973730FE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BA4B7-D393-B082-B255-A75B7B940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A5C4C-C0F8-F443-3837-791C8681EF0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4F41F16-8AE2-4A1A-C21E-6215D8FC58BF}"/>
              </a:ext>
            </a:extLst>
          </p:cNvPr>
          <p:cNvSpPr>
            <a:spLocks noGrp="1"/>
          </p:cNvSpPr>
          <p:nvPr>
            <p:ph type="sldNum" sz="quarter" idx="5"/>
          </p:nvPr>
        </p:nvSpPr>
        <p:spPr/>
        <p:txBody>
          <a:bodyPr/>
          <a:lstStyle/>
          <a:p>
            <a:fld id="{219CC2FD-B32F-4992-A15B-F95E2E35C81B}" type="slidenum">
              <a:rPr lang="en-GB" smtClean="0"/>
              <a:pPr/>
              <a:t>23</a:t>
            </a:fld>
            <a:endParaRPr lang="en-GB" dirty="0"/>
          </a:p>
        </p:txBody>
      </p:sp>
    </p:spTree>
    <p:extLst>
      <p:ext uri="{BB962C8B-B14F-4D97-AF65-F5344CB8AC3E}">
        <p14:creationId xmlns:p14="http://schemas.microsoft.com/office/powerpoint/2010/main" val="884607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8C98D-8D08-A487-F746-C9D4C1E73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1CC7A-7AA9-F3FC-E95B-DD0F49D6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91928-BDDB-B3BA-3F9C-CF1AB53D2CD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34849EE-2291-F0D3-DDAA-368EF97FB12C}"/>
              </a:ext>
            </a:extLst>
          </p:cNvPr>
          <p:cNvSpPr>
            <a:spLocks noGrp="1"/>
          </p:cNvSpPr>
          <p:nvPr>
            <p:ph type="sldNum" sz="quarter" idx="5"/>
          </p:nvPr>
        </p:nvSpPr>
        <p:spPr/>
        <p:txBody>
          <a:bodyPr/>
          <a:lstStyle/>
          <a:p>
            <a:fld id="{219CC2FD-B32F-4992-A15B-F95E2E35C81B}" type="slidenum">
              <a:rPr lang="en-GB" smtClean="0"/>
              <a:pPr/>
              <a:t>24</a:t>
            </a:fld>
            <a:endParaRPr lang="en-GB" dirty="0"/>
          </a:p>
        </p:txBody>
      </p:sp>
    </p:spTree>
    <p:extLst>
      <p:ext uri="{BB962C8B-B14F-4D97-AF65-F5344CB8AC3E}">
        <p14:creationId xmlns:p14="http://schemas.microsoft.com/office/powerpoint/2010/main" val="658929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D64AF-05C9-8CFA-839E-0B1CE1A2A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90DC4-6FF2-5E77-B8F6-978F7CCA8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C3DF0-29D0-3D56-DA37-E77A77F7AAB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8F283E7E-BE63-5E06-1FD7-713176996436}"/>
              </a:ext>
            </a:extLst>
          </p:cNvPr>
          <p:cNvSpPr>
            <a:spLocks noGrp="1"/>
          </p:cNvSpPr>
          <p:nvPr>
            <p:ph type="sldNum" sz="quarter" idx="5"/>
          </p:nvPr>
        </p:nvSpPr>
        <p:spPr/>
        <p:txBody>
          <a:bodyPr/>
          <a:lstStyle/>
          <a:p>
            <a:fld id="{219CC2FD-B32F-4992-A15B-F95E2E35C81B}" type="slidenum">
              <a:rPr lang="en-GB" smtClean="0"/>
              <a:pPr/>
              <a:t>25</a:t>
            </a:fld>
            <a:endParaRPr lang="en-GB" dirty="0"/>
          </a:p>
        </p:txBody>
      </p:sp>
    </p:spTree>
    <p:extLst>
      <p:ext uri="{BB962C8B-B14F-4D97-AF65-F5344CB8AC3E}">
        <p14:creationId xmlns:p14="http://schemas.microsoft.com/office/powerpoint/2010/main" val="372130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15521-8D4A-1D77-B92D-EFFD7B948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4E610-4851-29A8-CF6D-2C6C6CBB7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AE25A2-7517-B6EA-6C86-9F8FA74D8A5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595BCBE-D2FC-FFF6-B376-FCC278D7CBCB}"/>
              </a:ext>
            </a:extLst>
          </p:cNvPr>
          <p:cNvSpPr>
            <a:spLocks noGrp="1"/>
          </p:cNvSpPr>
          <p:nvPr>
            <p:ph type="sldNum" sz="quarter" idx="5"/>
          </p:nvPr>
        </p:nvSpPr>
        <p:spPr/>
        <p:txBody>
          <a:bodyPr/>
          <a:lstStyle/>
          <a:p>
            <a:fld id="{219CC2FD-B32F-4992-A15B-F95E2E35C81B}" type="slidenum">
              <a:rPr lang="en-GB" smtClean="0"/>
              <a:pPr/>
              <a:t>26</a:t>
            </a:fld>
            <a:endParaRPr lang="en-GB" dirty="0"/>
          </a:p>
        </p:txBody>
      </p:sp>
    </p:spTree>
    <p:extLst>
      <p:ext uri="{BB962C8B-B14F-4D97-AF65-F5344CB8AC3E}">
        <p14:creationId xmlns:p14="http://schemas.microsoft.com/office/powerpoint/2010/main" val="427477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D49AC-6B19-E6B5-2650-648E1E8C8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1696D-3C5C-8F43-9466-B717FDF1A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99030-1160-6AD5-6529-DE32D1058FA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FF2AEF7-F649-EB36-8232-72544834782A}"/>
              </a:ext>
            </a:extLst>
          </p:cNvPr>
          <p:cNvSpPr>
            <a:spLocks noGrp="1"/>
          </p:cNvSpPr>
          <p:nvPr>
            <p:ph type="sldNum" sz="quarter" idx="5"/>
          </p:nvPr>
        </p:nvSpPr>
        <p:spPr/>
        <p:txBody>
          <a:bodyPr/>
          <a:lstStyle/>
          <a:p>
            <a:fld id="{219CC2FD-B32F-4992-A15B-F95E2E35C81B}" type="slidenum">
              <a:rPr lang="en-GB" smtClean="0"/>
              <a:pPr/>
              <a:t>27</a:t>
            </a:fld>
            <a:endParaRPr lang="en-GB" dirty="0"/>
          </a:p>
        </p:txBody>
      </p:sp>
    </p:spTree>
    <p:extLst>
      <p:ext uri="{BB962C8B-B14F-4D97-AF65-F5344CB8AC3E}">
        <p14:creationId xmlns:p14="http://schemas.microsoft.com/office/powerpoint/2010/main" val="2190675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5E4C-114D-CC33-6FB8-3648A1925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EE1D6-86FE-E606-64AF-229827A06F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4E94E-0535-7F7E-C757-0A294EA494F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CAE2737-E63D-3661-638F-B676715D16D5}"/>
              </a:ext>
            </a:extLst>
          </p:cNvPr>
          <p:cNvSpPr>
            <a:spLocks noGrp="1"/>
          </p:cNvSpPr>
          <p:nvPr>
            <p:ph type="sldNum" sz="quarter" idx="5"/>
          </p:nvPr>
        </p:nvSpPr>
        <p:spPr/>
        <p:txBody>
          <a:bodyPr/>
          <a:lstStyle/>
          <a:p>
            <a:fld id="{219CC2FD-B32F-4992-A15B-F95E2E35C81B}" type="slidenum">
              <a:rPr lang="en-GB" smtClean="0"/>
              <a:pPr/>
              <a:t>28</a:t>
            </a:fld>
            <a:endParaRPr lang="en-GB" dirty="0"/>
          </a:p>
        </p:txBody>
      </p:sp>
    </p:spTree>
    <p:extLst>
      <p:ext uri="{BB962C8B-B14F-4D97-AF65-F5344CB8AC3E}">
        <p14:creationId xmlns:p14="http://schemas.microsoft.com/office/powerpoint/2010/main" val="3378690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81A18-378C-932A-9CC5-792F65623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831ED-DE2D-2C81-0742-EED4663F7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2B828-6C49-99D8-855F-6098D06BA44B}"/>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71C89C8-CC4A-1485-4DD2-47C1BC624818}"/>
              </a:ext>
            </a:extLst>
          </p:cNvPr>
          <p:cNvSpPr>
            <a:spLocks noGrp="1"/>
          </p:cNvSpPr>
          <p:nvPr>
            <p:ph type="sldNum" sz="quarter" idx="5"/>
          </p:nvPr>
        </p:nvSpPr>
        <p:spPr/>
        <p:txBody>
          <a:bodyPr/>
          <a:lstStyle/>
          <a:p>
            <a:fld id="{219CC2FD-B32F-4992-A15B-F95E2E35C81B}" type="slidenum">
              <a:rPr lang="en-GB" smtClean="0"/>
              <a:pPr/>
              <a:t>29</a:t>
            </a:fld>
            <a:endParaRPr lang="en-GB" dirty="0"/>
          </a:p>
        </p:txBody>
      </p:sp>
    </p:spTree>
    <p:extLst>
      <p:ext uri="{BB962C8B-B14F-4D97-AF65-F5344CB8AC3E}">
        <p14:creationId xmlns:p14="http://schemas.microsoft.com/office/powerpoint/2010/main" val="503998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13AD3-B8A2-93D2-2A9F-36C6D419C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7E4B3-56AA-7DF2-F74A-7AC965EE7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DA2B5-5AD4-3802-48C9-32A988096C4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E671C3BA-A3FA-45CF-4C14-04CB24F73354}"/>
              </a:ext>
            </a:extLst>
          </p:cNvPr>
          <p:cNvSpPr>
            <a:spLocks noGrp="1"/>
          </p:cNvSpPr>
          <p:nvPr>
            <p:ph type="sldNum" sz="quarter" idx="5"/>
          </p:nvPr>
        </p:nvSpPr>
        <p:spPr/>
        <p:txBody>
          <a:bodyPr/>
          <a:lstStyle/>
          <a:p>
            <a:fld id="{219CC2FD-B32F-4992-A15B-F95E2E35C81B}" type="slidenum">
              <a:rPr lang="en-GB" smtClean="0"/>
              <a:pPr/>
              <a:t>30</a:t>
            </a:fld>
            <a:endParaRPr lang="en-GB" dirty="0"/>
          </a:p>
        </p:txBody>
      </p:sp>
    </p:spTree>
    <p:extLst>
      <p:ext uri="{BB962C8B-B14F-4D97-AF65-F5344CB8AC3E}">
        <p14:creationId xmlns:p14="http://schemas.microsoft.com/office/powerpoint/2010/main" val="412002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BD27E-7E78-BB59-032E-C981D8BC0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72D333-8C94-B3D9-3394-94FA1A811B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E34B-48D3-87A0-882C-A8DD9A012692}"/>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2E4BFC3-C424-DFC0-F272-3E0A23D04836}"/>
              </a:ext>
            </a:extLst>
          </p:cNvPr>
          <p:cNvSpPr>
            <a:spLocks noGrp="1"/>
          </p:cNvSpPr>
          <p:nvPr>
            <p:ph type="sldNum" sz="quarter" idx="5"/>
          </p:nvPr>
        </p:nvSpPr>
        <p:spPr/>
        <p:txBody>
          <a:bodyPr/>
          <a:lstStyle/>
          <a:p>
            <a:fld id="{219CC2FD-B32F-4992-A15B-F95E2E35C81B}" type="slidenum">
              <a:rPr lang="en-GB" smtClean="0"/>
              <a:pPr/>
              <a:t>31</a:t>
            </a:fld>
            <a:endParaRPr lang="en-GB" dirty="0"/>
          </a:p>
        </p:txBody>
      </p:sp>
    </p:spTree>
    <p:extLst>
      <p:ext uri="{BB962C8B-B14F-4D97-AF65-F5344CB8AC3E}">
        <p14:creationId xmlns:p14="http://schemas.microsoft.com/office/powerpoint/2010/main" val="1175687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32</a:t>
            </a:fld>
            <a:endParaRPr lang="en-GB" dirty="0"/>
          </a:p>
        </p:txBody>
      </p:sp>
    </p:spTree>
    <p:extLst>
      <p:ext uri="{BB962C8B-B14F-4D97-AF65-F5344CB8AC3E}">
        <p14:creationId xmlns:p14="http://schemas.microsoft.com/office/powerpoint/2010/main" val="117030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FE9F-B0E3-C340-EFBC-37F4E2898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FD0DD-AEEB-9E5B-6E95-E45B60AE24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6EF65-45FB-422A-D425-A934E402B2DA}"/>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6C2A3CD-DFCD-1957-8C67-320BD6679CAB}"/>
              </a:ext>
            </a:extLst>
          </p:cNvPr>
          <p:cNvSpPr>
            <a:spLocks noGrp="1"/>
          </p:cNvSpPr>
          <p:nvPr>
            <p:ph type="sldNum" sz="quarter" idx="5"/>
          </p:nvPr>
        </p:nvSpPr>
        <p:spPr/>
        <p:txBody>
          <a:bodyPr/>
          <a:lstStyle/>
          <a:p>
            <a:fld id="{219CC2FD-B32F-4992-A15B-F95E2E35C81B}" type="slidenum">
              <a:rPr lang="en-GB" smtClean="0"/>
              <a:pPr/>
              <a:t>4</a:t>
            </a:fld>
            <a:endParaRPr lang="en-GB" dirty="0"/>
          </a:p>
        </p:txBody>
      </p:sp>
    </p:spTree>
    <p:extLst>
      <p:ext uri="{BB962C8B-B14F-4D97-AF65-F5344CB8AC3E}">
        <p14:creationId xmlns:p14="http://schemas.microsoft.com/office/powerpoint/2010/main" val="3427784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5</a:t>
            </a:fld>
            <a:endParaRPr lang="en-GB" dirty="0"/>
          </a:p>
        </p:txBody>
      </p:sp>
    </p:spTree>
    <p:extLst>
      <p:ext uri="{BB962C8B-B14F-4D97-AF65-F5344CB8AC3E}">
        <p14:creationId xmlns:p14="http://schemas.microsoft.com/office/powerpoint/2010/main" val="288561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6</a:t>
            </a:fld>
            <a:endParaRPr lang="en-GB" dirty="0"/>
          </a:p>
        </p:txBody>
      </p:sp>
    </p:spTree>
    <p:extLst>
      <p:ext uri="{BB962C8B-B14F-4D97-AF65-F5344CB8AC3E}">
        <p14:creationId xmlns:p14="http://schemas.microsoft.com/office/powerpoint/2010/main" val="2731123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252D3-EECA-0A97-9088-0B73AF3DA41B}"/>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41EAA24E-61C5-AFEC-8673-E52F8BF1276A}"/>
              </a:ext>
            </a:extLst>
          </p:cNvPr>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2924373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19CC2FD-B32F-4992-A15B-F95E2E35C81B}" type="slidenum">
              <a:rPr lang="en-GB" smtClean="0"/>
              <a:pPr/>
              <a:t>9</a:t>
            </a:fld>
            <a:endParaRPr lang="en-GB" dirty="0"/>
          </a:p>
        </p:txBody>
      </p:sp>
    </p:spTree>
    <p:extLst>
      <p:ext uri="{BB962C8B-B14F-4D97-AF65-F5344CB8AC3E}">
        <p14:creationId xmlns:p14="http://schemas.microsoft.com/office/powerpoint/2010/main" val="272215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8E053-4EC5-8C25-2CC3-B93A08586F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95BDB7-4945-8FFB-90DA-9E6628F5F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2BF77-3E2B-1487-5A41-FEBA38B03E57}"/>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A9BA43C-7A4F-0341-E29B-9A9670313B4D}"/>
              </a:ext>
            </a:extLst>
          </p:cNvPr>
          <p:cNvSpPr>
            <a:spLocks noGrp="1"/>
          </p:cNvSpPr>
          <p:nvPr>
            <p:ph type="sldNum" sz="quarter" idx="5"/>
          </p:nvPr>
        </p:nvSpPr>
        <p:spPr/>
        <p:txBody>
          <a:bodyPr/>
          <a:lstStyle/>
          <a:p>
            <a:fld id="{219CC2FD-B32F-4992-A15B-F95E2E35C81B}" type="slidenum">
              <a:rPr lang="en-GB" smtClean="0"/>
              <a:pPr/>
              <a:t>10</a:t>
            </a:fld>
            <a:endParaRPr lang="en-GB" dirty="0"/>
          </a:p>
        </p:txBody>
      </p:sp>
    </p:spTree>
    <p:extLst>
      <p:ext uri="{BB962C8B-B14F-4D97-AF65-F5344CB8AC3E}">
        <p14:creationId xmlns:p14="http://schemas.microsoft.com/office/powerpoint/2010/main" val="217572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DAC8F-DC5E-6C6F-2C53-8FA6845E3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47F76-B01B-7F0C-CB19-CBA82E568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273A3-EA10-030C-D100-C726B2A22DF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DC5148A-07DD-D647-2667-D8E3D413F08E}"/>
              </a:ext>
            </a:extLst>
          </p:cNvPr>
          <p:cNvSpPr>
            <a:spLocks noGrp="1"/>
          </p:cNvSpPr>
          <p:nvPr>
            <p:ph type="sldNum" sz="quarter" idx="5"/>
          </p:nvPr>
        </p:nvSpPr>
        <p:spPr/>
        <p:txBody>
          <a:bodyPr/>
          <a:lstStyle/>
          <a:p>
            <a:fld id="{219CC2FD-B32F-4992-A15B-F95E2E35C81B}" type="slidenum">
              <a:rPr lang="en-GB" smtClean="0"/>
              <a:pPr/>
              <a:t>11</a:t>
            </a:fld>
            <a:endParaRPr lang="en-GB" dirty="0"/>
          </a:p>
        </p:txBody>
      </p:sp>
    </p:spTree>
    <p:extLst>
      <p:ext uri="{BB962C8B-B14F-4D97-AF65-F5344CB8AC3E}">
        <p14:creationId xmlns:p14="http://schemas.microsoft.com/office/powerpoint/2010/main" val="3374903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4" name="Rechteck 13"/>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5" name="Rechteck 14"/>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userDrawn="1">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3" name="Untertitel 2"/>
          <p:cNvSpPr>
            <a:spLocks noGrp="1"/>
          </p:cNvSpPr>
          <p:nvPr userDrawn="1">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baseline="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baseline="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8" name="Grafik 17">
            <a:extLst>
              <a:ext uri="{FF2B5EF4-FFF2-40B4-BE49-F238E27FC236}">
                <a16:creationId xmlns:a16="http://schemas.microsoft.com/office/drawing/2014/main" id="{35A845CD-2D10-42BB-97DB-CDA723EE9EBF}"/>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1A49BD17-4238-4565-A4B6-2E20A7C19FA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1096689772"/>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folie">
    <p:spTree>
      <p:nvGrpSpPr>
        <p:cNvPr id="1" name=""/>
        <p:cNvGrpSpPr/>
        <p:nvPr/>
      </p:nvGrpSpPr>
      <p:grpSpPr>
        <a:xfrm>
          <a:off x="0" y="0"/>
          <a:ext cx="0" cy="0"/>
          <a:chOff x="0" y="0"/>
          <a:chExt cx="0" cy="0"/>
        </a:xfrm>
      </p:grpSpPr>
      <p:grpSp>
        <p:nvGrpSpPr>
          <p:cNvPr id="21" name="Gruppieren 20"/>
          <p:cNvGrpSpPr/>
          <p:nvPr userDrawn="1"/>
        </p:nvGrpSpPr>
        <p:grpSpPr>
          <a:xfrm>
            <a:off x="287338" y="603319"/>
            <a:ext cx="8552850" cy="2037600"/>
            <a:chOff x="287338" y="603319"/>
            <a:chExt cx="8552850" cy="2037600"/>
          </a:xfrm>
        </p:grpSpPr>
        <p:sp>
          <p:nvSpPr>
            <p:cNvPr id="22" name="Rechteck 21"/>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3" name="Rechteck 22"/>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Max. 2 lines of text for chapter header</a:t>
            </a:r>
          </a:p>
        </p:txBody>
      </p:sp>
      <p:sp>
        <p:nvSpPr>
          <p:cNvPr id="2" name="Datumsplatzhalter 1"/>
          <p:cNvSpPr>
            <a:spLocks noGrp="1"/>
          </p:cNvSpPr>
          <p:nvPr>
            <p:ph type="dt" sz="half" idx="13"/>
          </p:nvPr>
        </p:nvSpPr>
        <p:spPr/>
        <p:txBody>
          <a:bodyPr/>
          <a:lstStyle/>
          <a:p>
            <a:fld id="{529FDC53-5973-45F2-8F83-ED68F7A58508}" type="datetime1">
              <a:rPr lang="en-GB" smtClean="0"/>
              <a:t>05/02/2025</a:t>
            </a:fld>
            <a:endParaRPr lang="en-GB" dirty="0"/>
          </a:p>
        </p:txBody>
      </p:sp>
      <p:sp>
        <p:nvSpPr>
          <p:cNvPr id="3" name="Fußzeilenplatzhalter 2"/>
          <p:cNvSpPr>
            <a:spLocks noGrp="1"/>
          </p:cNvSpPr>
          <p:nvPr>
            <p:ph type="ftr" sz="quarter" idx="14"/>
          </p:nvPr>
        </p:nvSpPr>
        <p:spPr/>
        <p:txBody>
          <a:bodyPr/>
          <a:lstStyle/>
          <a:p>
            <a:r>
              <a:rPr lang="en-GB" dirty="0"/>
              <a:t>Sample Footer</a:t>
            </a:r>
          </a:p>
        </p:txBody>
      </p:sp>
      <p:sp>
        <p:nvSpPr>
          <p:cNvPr id="6" name="Foliennummernplatzhalter 5"/>
          <p:cNvSpPr>
            <a:spLocks noGrp="1"/>
          </p:cNvSpPr>
          <p:nvPr>
            <p:ph type="sldNum" sz="quarter" idx="15"/>
          </p:nvPr>
        </p:nvSpPr>
        <p:spPr/>
        <p:txBody>
          <a:bodyPr/>
          <a:lstStyle/>
          <a:p>
            <a:r>
              <a:rPr lang="en-GB" dirty="0"/>
              <a:t>Page </a:t>
            </a:r>
            <a:fld id="{BE3DC40E-DBBE-4E2D-9EEC-FBF0DA0E9179}" type="slidenum">
              <a:rPr lang="en-GB" smtClean="0"/>
              <a:pPr/>
              <a:t>‹#›</a:t>
            </a:fld>
            <a:endParaRPr lang="en-GB" dirty="0"/>
          </a:p>
        </p:txBody>
      </p:sp>
      <p:pic>
        <p:nvPicPr>
          <p:cNvPr id="18" name="Grafik 17">
            <a:extLst>
              <a:ext uri="{FF2B5EF4-FFF2-40B4-BE49-F238E27FC236}">
                <a16:creationId xmlns:a16="http://schemas.microsoft.com/office/drawing/2014/main" id="{89CCD104-DEA0-4048-8CA3-CAB740FC066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72F980AF-DDD0-4966-B1E7-E1B87083C7C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3772976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apitelfolie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302593"/>
            <a:ext cx="5436000" cy="516714"/>
          </a:xfrm>
          <a:prstGeom prst="rect">
            <a:avLst/>
          </a:prstGeom>
        </p:spPr>
        <p:txBody>
          <a:bodyPr tIns="0" anchor="b" anchorCtr="0">
            <a:noAutofit/>
          </a:bodyPr>
          <a:lstStyle>
            <a:lvl1pPr algn="l">
              <a:lnSpc>
                <a:spcPct val="100000"/>
              </a:lnSpc>
              <a:defRPr sz="2800" b="1" i="0" baseline="0">
                <a:solidFill>
                  <a:schemeClr val="bg1"/>
                </a:solidFill>
                <a:latin typeface="Georgia" charset="0"/>
                <a:ea typeface="Georgia" charset="0"/>
                <a:cs typeface="Georgia" charset="0"/>
              </a:defRPr>
            </a:lvl1pPr>
          </a:lstStyle>
          <a:p>
            <a:r>
              <a:rPr lang="en-GB" dirty="0"/>
              <a:t>1 line for chapter header</a:t>
            </a:r>
          </a:p>
        </p:txBody>
      </p:sp>
      <p:sp>
        <p:nvSpPr>
          <p:cNvPr id="14" name="Textplatzhalter 9"/>
          <p:cNvSpPr>
            <a:spLocks noGrp="1"/>
          </p:cNvSpPr>
          <p:nvPr>
            <p:ph type="body" sz="quarter" idx="11" hasCustomPrompt="1"/>
          </p:nvPr>
        </p:nvSpPr>
        <p:spPr bwMode="white">
          <a:xfrm>
            <a:off x="287338" y="2642907"/>
            <a:ext cx="4284662" cy="620885"/>
          </a:xfrm>
          <a:solidFill>
            <a:schemeClr val="bg1">
              <a:alpha val="90000"/>
            </a:schemeClr>
          </a:solidFill>
        </p:spPr>
        <p:txBody>
          <a:bodyPr wrap="square" lIns="324000" tIns="216000" rIns="324000" bIns="216000" rtlCol="0" anchor="t" anchorCtr="0">
            <a:spAutoFit/>
          </a:bodyPr>
          <a:lstStyle>
            <a:lvl1pPr marL="0" indent="0" defTabSz="914400">
              <a:buNone/>
              <a:defRPr lang="de-DE" sz="1200" dirty="0" smtClean="0"/>
            </a:lvl1pPr>
          </a:lstStyle>
          <a:p>
            <a:pPr marL="0" lvl="0" defTabSz="914400"/>
            <a:r>
              <a:rPr lang="en-GB" dirty="0"/>
              <a:t>Subtitle chapter</a:t>
            </a:r>
          </a:p>
        </p:txBody>
      </p:sp>
      <p:sp>
        <p:nvSpPr>
          <p:cNvPr id="4" name="Date Placeholder 3"/>
          <p:cNvSpPr>
            <a:spLocks noGrp="1"/>
          </p:cNvSpPr>
          <p:nvPr>
            <p:ph type="dt" sz="half" idx="12"/>
          </p:nvPr>
        </p:nvSpPr>
        <p:spPr/>
        <p:txBody>
          <a:bodyPr/>
          <a:lstStyle/>
          <a:p>
            <a:fld id="{24570F99-0B5D-40DA-A3D3-DDF1CB693FD8}" type="datetime1">
              <a:rPr lang="en-GB" smtClean="0"/>
              <a:t>05/02/2025</a:t>
            </a:fld>
            <a:endParaRPr lang="en-GB" dirty="0"/>
          </a:p>
        </p:txBody>
      </p:sp>
      <p:sp>
        <p:nvSpPr>
          <p:cNvPr id="5" name="Footer Placeholder 4"/>
          <p:cNvSpPr>
            <a:spLocks noGrp="1"/>
          </p:cNvSpPr>
          <p:nvPr>
            <p:ph type="ftr" sz="quarter" idx="13"/>
          </p:nvPr>
        </p:nvSpPr>
        <p:spPr/>
        <p:txBody>
          <a:bodyPr/>
          <a:lstStyle/>
          <a:p>
            <a:r>
              <a:rPr lang="en-GB" dirty="0"/>
              <a:t>Sample Footer</a:t>
            </a:r>
          </a:p>
        </p:txBody>
      </p:sp>
      <p:sp>
        <p:nvSpPr>
          <p:cNvPr id="6" name="Slide Number Placeholder 5"/>
          <p:cNvSpPr>
            <a:spLocks noGrp="1"/>
          </p:cNvSpPr>
          <p:nvPr>
            <p:ph type="sldNum" sz="quarter" idx="14"/>
          </p:nvPr>
        </p:nvSpPr>
        <p:spPr/>
        <p:txBody>
          <a:bodyPr/>
          <a:lstStyle/>
          <a:p>
            <a:r>
              <a:rPr lang="en-GB" dirty="0"/>
              <a:t>Page </a:t>
            </a:r>
            <a:fld id="{BE3DC40E-DBBE-4E2D-9EEC-FBF0DA0E9179}" type="slidenum">
              <a:rPr lang="en-GB" smtClean="0"/>
              <a:pPr/>
              <a:t>‹#›</a:t>
            </a:fld>
            <a:endParaRPr lang="en-GB" dirty="0"/>
          </a:p>
        </p:txBody>
      </p:sp>
      <p:pic>
        <p:nvPicPr>
          <p:cNvPr id="21" name="Grafik 20">
            <a:extLst>
              <a:ext uri="{FF2B5EF4-FFF2-40B4-BE49-F238E27FC236}">
                <a16:creationId xmlns:a16="http://schemas.microsoft.com/office/drawing/2014/main" id="{416AA66B-0354-461B-A799-CF3EFFC17D87}"/>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2" name="Grafik 11">
            <a:extLst>
              <a:ext uri="{FF2B5EF4-FFF2-40B4-BE49-F238E27FC236}">
                <a16:creationId xmlns:a16="http://schemas.microsoft.com/office/drawing/2014/main" id="{D0ECE620-FB2B-4217-AA10-439373F15D4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extLst>
      <p:ext uri="{BB962C8B-B14F-4D97-AF65-F5344CB8AC3E}">
        <p14:creationId xmlns:p14="http://schemas.microsoft.com/office/powerpoint/2010/main" val="41640946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7" name="Inhaltsplatzhalter 6"/>
          <p:cNvSpPr>
            <a:spLocks noGrp="1"/>
          </p:cNvSpPr>
          <p:nvPr>
            <p:ph sz="quarter" idx="10" hasCustomPrompt="1"/>
          </p:nvPr>
        </p:nvSpPr>
        <p:spPr>
          <a:xfrm>
            <a:off x="468316" y="1344613"/>
            <a:ext cx="8210547" cy="4370387"/>
          </a:xfrm>
        </p:spPr>
        <p:txBody>
          <a:bodyPr/>
          <a:lstStyle>
            <a:lvl1pPr>
              <a:buNone/>
              <a:defRPr/>
            </a:lvl1pPr>
          </a:lstStyle>
          <a:p>
            <a:pPr lvl="0"/>
            <a:r>
              <a:rPr lang="en-GB" dirty="0"/>
              <a:t>Placeholder for objects</a:t>
            </a:r>
          </a:p>
        </p:txBody>
      </p:sp>
      <p:sp>
        <p:nvSpPr>
          <p:cNvPr id="8" name="Rechteck 7"/>
          <p:cNvSpPr/>
          <p:nvPr userDrawn="1"/>
        </p:nvSpPr>
        <p:spPr bwMode="gray">
          <a:xfrm>
            <a:off x="0" y="1043522"/>
            <a:ext cx="9144000" cy="25200"/>
          </a:xfrm>
          <a:prstGeom prst="rect">
            <a:avLst/>
          </a:prstGeom>
          <a:solidFill>
            <a:srgbClr val="0C9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 name="Titel 1"/>
          <p:cNvSpPr>
            <a:spLocks noGrp="1"/>
          </p:cNvSpPr>
          <p:nvPr>
            <p:ph type="title"/>
          </p:nvPr>
        </p:nvSpPr>
        <p:spPr/>
        <p:txBody>
          <a:bodyPr/>
          <a:lstStyle/>
          <a:p>
            <a:r>
              <a:rPr lang="en-US"/>
              <a:t>Click to edit Master title style</a:t>
            </a:r>
            <a:endParaRPr lang="en-GB" dirty="0"/>
          </a:p>
        </p:txBody>
      </p:sp>
      <p:pic>
        <p:nvPicPr>
          <p:cNvPr id="9" name="Grafik 8">
            <a:extLst>
              <a:ext uri="{FF2B5EF4-FFF2-40B4-BE49-F238E27FC236}">
                <a16:creationId xmlns:a16="http://schemas.microsoft.com/office/drawing/2014/main" id="{293310F7-117D-4045-8610-3277CC5ED29B}"/>
              </a:ext>
            </a:extLst>
          </p:cNvPr>
          <p:cNvPicPr>
            <a:picLocks noChangeAspect="1"/>
          </p:cNvPicPr>
          <p:nvPr userDrawn="1"/>
        </p:nvPicPr>
        <p:blipFill>
          <a:blip r:embed="rId2"/>
          <a:stretch>
            <a:fillRect/>
          </a:stretch>
        </p:blipFill>
        <p:spPr>
          <a:xfrm>
            <a:off x="7711621" y="288569"/>
            <a:ext cx="1170000" cy="61728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344613"/>
            <a:ext cx="3960000" cy="3859212"/>
          </a:xfrm>
        </p:spPr>
        <p:txBody>
          <a:bodyPr>
            <a:normAutofit/>
          </a:bodyPr>
          <a:lstStyle>
            <a:lvl1pPr>
              <a:defRPr sz="1600"/>
            </a:lvl1pPr>
            <a:lvl2pPr marL="541312" indent="-285750">
              <a:buClr>
                <a:schemeClr val="accent1"/>
              </a:buClr>
              <a:buFont typeface="Wingdings" charset="2"/>
              <a:buChar char="§"/>
              <a:defRPr sz="1500"/>
            </a:lvl2pPr>
            <a:lvl3pPr>
              <a:defRPr sz="1400"/>
            </a:lvl3pPr>
            <a:lvl4pPr>
              <a:buClr>
                <a:schemeClr val="accent1"/>
              </a:buClr>
              <a:defRPr sz="1200"/>
            </a:lvl4pPr>
            <a:lvl5pP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344613"/>
            <a:ext cx="3960000" cy="3859212"/>
          </a:xfrm>
        </p:spPr>
        <p:txBody>
          <a:bodyPr>
            <a:normAutofit/>
          </a:bodyPr>
          <a:lstStyle>
            <a:lvl1pPr>
              <a:buClr>
                <a:schemeClr val="accent1"/>
              </a:buClr>
              <a:defRPr sz="1600"/>
            </a:lvl1pPr>
            <a:lvl2pPr marL="541312" indent="-285750">
              <a:buClr>
                <a:schemeClr val="accent1"/>
              </a:buClr>
              <a:buFont typeface="Wingdings" charset="2"/>
              <a:buChar char="§"/>
              <a:defRPr sz="1500"/>
            </a:lvl2pPr>
            <a:lvl3pPr>
              <a:defRPr sz="1400"/>
            </a:lvl3pPr>
            <a:lvl4pPr>
              <a:buClr>
                <a:schemeClr val="accent1"/>
              </a:buClr>
              <a:defRPr sz="1200"/>
            </a:lvl4pPr>
            <a:lvl5pPr>
              <a:buClr>
                <a:schemeClr val="accent1"/>
              </a:buClr>
              <a:defRPr sz="12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2FD44FF-326E-4934-AE8D-65DEFF191BB1}" type="datetime1">
              <a:rPr lang="en-GB" smtClean="0"/>
              <a:t>05/02/2025</a:t>
            </a:fld>
            <a:endParaRPr lang="en-GB" dirty="0"/>
          </a:p>
        </p:txBody>
      </p:sp>
      <p:sp>
        <p:nvSpPr>
          <p:cNvPr id="9" name="Fußzeilenplatzhalter 8"/>
          <p:cNvSpPr>
            <a:spLocks noGrp="1"/>
          </p:cNvSpPr>
          <p:nvPr>
            <p:ph type="ftr" sz="quarter" idx="11"/>
          </p:nvPr>
        </p:nvSpPr>
        <p:spPr/>
        <p:txBody>
          <a:bodyPr/>
          <a:lstStyle/>
          <a:p>
            <a:r>
              <a:rPr lang="en-GB" dirty="0"/>
              <a:t>Sample Footer</a:t>
            </a:r>
          </a:p>
        </p:txBody>
      </p:sp>
      <p:sp>
        <p:nvSpPr>
          <p:cNvPr id="10" name="Foliennummernplatzhalter 9"/>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Vergleich">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62405"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4" name="Inhaltsplatzhalter 3"/>
          <p:cNvSpPr>
            <a:spLocks noGrp="1"/>
          </p:cNvSpPr>
          <p:nvPr>
            <p:ph sz="half" idx="2" hasCustomPrompt="1"/>
          </p:nvPr>
        </p:nvSpPr>
        <p:spPr>
          <a:xfrm>
            <a:off x="4715688" y="1935991"/>
            <a:ext cx="3960000" cy="3267834"/>
          </a:xfrm>
        </p:spPr>
        <p:txBody>
          <a:bodyPr>
            <a:normAutofit/>
          </a:bodyPr>
          <a:lstStyle>
            <a:lvl1pPr>
              <a:defRPr sz="1600"/>
            </a:lvl1pPr>
            <a:lvl2pPr>
              <a:defRPr sz="15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p:txBody>
      </p:sp>
      <p:sp>
        <p:nvSpPr>
          <p:cNvPr id="8" name="Textplatzhalter 2"/>
          <p:cNvSpPr>
            <a:spLocks noGrp="1"/>
          </p:cNvSpPr>
          <p:nvPr>
            <p:ph type="body" idx="13" hasCustomPrompt="1"/>
          </p:nvPr>
        </p:nvSpPr>
        <p:spPr bwMode="gray">
          <a:xfrm>
            <a:off x="46831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1</a:t>
            </a:r>
          </a:p>
        </p:txBody>
      </p:sp>
      <p:sp>
        <p:nvSpPr>
          <p:cNvPr id="5" name="Datumsplatzhalter 4"/>
          <p:cNvSpPr>
            <a:spLocks noGrp="1"/>
          </p:cNvSpPr>
          <p:nvPr>
            <p:ph type="dt" sz="half" idx="14"/>
          </p:nvPr>
        </p:nvSpPr>
        <p:spPr/>
        <p:txBody>
          <a:bodyPr/>
          <a:lstStyle/>
          <a:p>
            <a:fld id="{9E16A0E8-29DE-4D75-BF66-2C047D439D41}" type="datetime1">
              <a:rPr lang="en-GB" smtClean="0"/>
              <a:t>05/02/2025</a:t>
            </a:fld>
            <a:endParaRPr lang="en-GB" dirty="0"/>
          </a:p>
        </p:txBody>
      </p:sp>
      <p:sp>
        <p:nvSpPr>
          <p:cNvPr id="11" name="Fußzeilenplatzhalter 10"/>
          <p:cNvSpPr>
            <a:spLocks noGrp="1"/>
          </p:cNvSpPr>
          <p:nvPr>
            <p:ph type="ftr" sz="quarter" idx="15"/>
          </p:nvPr>
        </p:nvSpPr>
        <p:spPr/>
        <p:txBody>
          <a:bodyPr/>
          <a:lstStyle/>
          <a:p>
            <a:r>
              <a:rPr lang="en-GB" dirty="0"/>
              <a:t>Sample Footer</a:t>
            </a:r>
          </a:p>
        </p:txBody>
      </p:sp>
      <p:sp>
        <p:nvSpPr>
          <p:cNvPr id="12" name="Foliennummernplatzhalter 11"/>
          <p:cNvSpPr>
            <a:spLocks noGrp="1"/>
          </p:cNvSpPr>
          <p:nvPr>
            <p:ph type="sldNum" sz="quarter" idx="16"/>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
        <p:nvSpPr>
          <p:cNvPr id="14" name="Textplatzhalter 2"/>
          <p:cNvSpPr>
            <a:spLocks noGrp="1"/>
          </p:cNvSpPr>
          <p:nvPr>
            <p:ph type="body" idx="17" hasCustomPrompt="1"/>
          </p:nvPr>
        </p:nvSpPr>
        <p:spPr bwMode="gray">
          <a:xfrm>
            <a:off x="4727894" y="1344613"/>
            <a:ext cx="3960811" cy="533136"/>
          </a:xfr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none"/>
        </p:style>
        <p:txBody>
          <a:bodyPr anchor="ctr" anchorCtr="0">
            <a:noAutofit/>
          </a:bodyPr>
          <a:lstStyle>
            <a:lvl1pPr marL="92066" indent="0">
              <a:buNone/>
              <a:tabLst/>
              <a:defRPr sz="1800" b="1" baseline="0">
                <a:solidFill>
                  <a:schemeClr val="bg1"/>
                </a:solidFill>
                <a:latin typeface="+mj-lt"/>
              </a:defRPr>
            </a:lvl1pPr>
            <a:lvl2pPr marL="457153" indent="0">
              <a:buNone/>
              <a:defRPr sz="2000" b="1"/>
            </a:lvl2pPr>
            <a:lvl3pPr marL="914306" indent="0">
              <a:buNone/>
              <a:defRPr sz="1800" b="1"/>
            </a:lvl3pPr>
            <a:lvl4pPr marL="1371460" indent="0">
              <a:buNone/>
              <a:defRPr sz="1600" b="1"/>
            </a:lvl4pPr>
            <a:lvl5pPr marL="1828613" indent="0">
              <a:buNone/>
              <a:defRPr sz="1600" b="1"/>
            </a:lvl5pPr>
            <a:lvl6pPr marL="2285767" indent="0">
              <a:buNone/>
              <a:defRPr sz="1600" b="1"/>
            </a:lvl6pPr>
            <a:lvl7pPr marL="2742920" indent="0">
              <a:buNone/>
              <a:defRPr sz="1600" b="1"/>
            </a:lvl7pPr>
            <a:lvl8pPr marL="3200073" indent="0">
              <a:buNone/>
              <a:defRPr sz="1600" b="1"/>
            </a:lvl8pPr>
            <a:lvl9pPr marL="3657227" indent="0">
              <a:buNone/>
              <a:defRPr sz="1600" b="1"/>
            </a:lvl9pPr>
          </a:lstStyle>
          <a:p>
            <a:pPr lvl="0"/>
            <a:r>
              <a:rPr lang="en-GB" dirty="0"/>
              <a:t>Subtitle 2</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5" name="Rechteck 4"/>
          <p:cNvSpPr/>
          <p:nvPr/>
        </p:nvSpPr>
        <p:spPr>
          <a:xfrm>
            <a:off x="467544" y="1964530"/>
            <a:ext cx="4319712" cy="2716954"/>
          </a:xfrm>
          <a:prstGeom prst="rect">
            <a:avLst/>
          </a:prstGeom>
          <a:ln w="12700">
            <a:solidFill>
              <a:schemeClr val="bg1">
                <a:lumMod val="50000"/>
              </a:schemeClr>
            </a:solidFill>
          </a:ln>
          <a:effectLst/>
        </p:spPr>
        <p:style>
          <a:lnRef idx="2">
            <a:schemeClr val="dk1"/>
          </a:lnRef>
          <a:fillRef idx="1">
            <a:schemeClr val="lt1"/>
          </a:fillRef>
          <a:effectRef idx="0">
            <a:schemeClr val="dk1"/>
          </a:effectRef>
          <a:fontRef idx="minor">
            <a:schemeClr val="dk1"/>
          </a:fontRef>
        </p:style>
        <p:txBody>
          <a:bodyPr lIns="91431" tIns="45715" rIns="91431" bIns="45715" rtlCol="0" anchor="ctr"/>
          <a:lstStyle/>
          <a:p>
            <a:pPr algn="ctr"/>
            <a:endParaRPr lang="en-GB" dirty="0"/>
          </a:p>
        </p:txBody>
      </p:sp>
      <p:pic>
        <p:nvPicPr>
          <p:cNvPr id="7" name="Grafik 6" descr="Logo-für-VK.png"/>
          <p:cNvPicPr>
            <a:picLocks noChangeAspect="1"/>
          </p:cNvPicPr>
          <p:nvPr/>
        </p:nvPicPr>
        <p:blipFill>
          <a:blip r:embed="rId2" cstate="print"/>
          <a:stretch>
            <a:fillRect/>
          </a:stretch>
        </p:blipFill>
        <p:spPr>
          <a:xfrm>
            <a:off x="611560" y="2127250"/>
            <a:ext cx="492443" cy="2252663"/>
          </a:xfrm>
          <a:prstGeom prst="rect">
            <a:avLst/>
          </a:prstGeom>
        </p:spPr>
      </p:pic>
      <p:sp>
        <p:nvSpPr>
          <p:cNvPr id="11" name="Textplatzhalter 10"/>
          <p:cNvSpPr>
            <a:spLocks noGrp="1"/>
          </p:cNvSpPr>
          <p:nvPr>
            <p:ph type="body" sz="quarter" idx="10" hasCustomPrompt="1"/>
          </p:nvPr>
        </p:nvSpPr>
        <p:spPr>
          <a:xfrm>
            <a:off x="1684020" y="2559843"/>
            <a:ext cx="2763926" cy="1811291"/>
          </a:xfrm>
        </p:spPr>
        <p:txBody>
          <a:bodyPr>
            <a:normAutofit/>
          </a:bodyPr>
          <a:lstStyle>
            <a:lvl1pPr marL="0" marR="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sz="1100" baseline="0"/>
            </a:lvl1pPr>
            <a:lvl2pPr marL="0" indent="0">
              <a:buNone/>
              <a:defRPr/>
            </a:lvl2pPr>
            <a:lvl3pPr marL="0" indent="0">
              <a:buNone/>
              <a:defRPr/>
            </a:lvl3pPr>
            <a:lvl4pPr marL="0" indent="0">
              <a:buNone/>
              <a:defRPr/>
            </a:lvl4pPr>
            <a:lvl5pPr marL="0" indent="0">
              <a:buNone/>
              <a:defRPr/>
            </a:lvl5pPr>
          </a:lstStyle>
          <a:p>
            <a:pPr marL="0" marR="0" lvl="0" indent="0" algn="l" defTabSz="914306" rtl="0" eaLnBrk="1" fontAlgn="auto" latinLnBrk="0" hangingPunct="1">
              <a:lnSpc>
                <a:spcPct val="100000"/>
              </a:lnSpc>
              <a:spcBef>
                <a:spcPts val="0"/>
              </a:spcBef>
              <a:spcAft>
                <a:spcPts val="0"/>
              </a:spcAft>
              <a:buClr>
                <a:srgbClr val="4B2582"/>
              </a:buClr>
              <a:buSzTx/>
              <a:buFont typeface="Wingdings" pitchFamily="2" charset="2"/>
              <a:buNone/>
              <a:tabLst/>
              <a:defRPr/>
            </a:pPr>
            <a:r>
              <a:rPr kumimoji="0" lang="en-GB" sz="1000" b="0" i="0" u="none" strike="noStrike" kern="1200" cap="none" spc="0" normalizeH="0" baseline="0" noProof="0" dirty="0" err="1">
                <a:ln>
                  <a:noFill/>
                </a:ln>
                <a:solidFill>
                  <a:srgbClr val="000000"/>
                </a:solidFill>
                <a:effectLst/>
                <a:uLnTx/>
                <a:uFillTx/>
                <a:latin typeface="+mn-lt"/>
                <a:ea typeface="+mn-ea"/>
                <a:cs typeface="+mn-cs"/>
              </a:rPr>
              <a:t>Hier</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Adressdaten</a:t>
            </a:r>
            <a:r>
              <a:rPr kumimoji="0" lang="en-GB" sz="1000" b="0" i="0" u="none" strike="noStrike" kern="1200" cap="none" spc="0" normalizeH="0" baseline="0" noProof="0" dirty="0">
                <a:ln>
                  <a:noFill/>
                </a:ln>
                <a:solidFill>
                  <a:srgbClr val="000000"/>
                </a:solidFill>
                <a:effectLst/>
                <a:uLnTx/>
                <a:uFillTx/>
                <a:latin typeface="+mn-lt"/>
                <a:ea typeface="+mn-ea"/>
                <a:cs typeface="+mn-cs"/>
              </a:rPr>
              <a:t> </a:t>
            </a:r>
            <a:r>
              <a:rPr kumimoji="0" lang="en-GB" sz="1000" b="0" i="0" u="none" strike="noStrike" kern="1200" cap="none" spc="0" normalizeH="0" baseline="0" noProof="0" dirty="0" err="1">
                <a:ln>
                  <a:noFill/>
                </a:ln>
                <a:solidFill>
                  <a:srgbClr val="000000"/>
                </a:solidFill>
                <a:effectLst/>
                <a:uLnTx/>
                <a:uFillTx/>
                <a:latin typeface="+mn-lt"/>
                <a:ea typeface="+mn-ea"/>
                <a:cs typeface="+mn-cs"/>
              </a:rPr>
              <a:t>eingeben</a:t>
            </a:r>
            <a:endParaRPr kumimoji="0" lang="en-GB" sz="10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Datumsplatzhalter 7"/>
          <p:cNvSpPr>
            <a:spLocks noGrp="1"/>
          </p:cNvSpPr>
          <p:nvPr>
            <p:ph type="dt" sz="half" idx="11"/>
          </p:nvPr>
        </p:nvSpPr>
        <p:spPr/>
        <p:txBody>
          <a:bodyPr/>
          <a:lstStyle/>
          <a:p>
            <a:fld id="{D1DA7DE9-F6B6-4FDA-A00F-1221D494593B}" type="datetime1">
              <a:rPr lang="en-GB" smtClean="0"/>
              <a:t>05/02/2025</a:t>
            </a:fld>
            <a:endParaRPr lang="en-GB" dirty="0"/>
          </a:p>
        </p:txBody>
      </p:sp>
      <p:sp>
        <p:nvSpPr>
          <p:cNvPr id="9" name="Fußzeilenplatzhalter 8"/>
          <p:cNvSpPr>
            <a:spLocks noGrp="1"/>
          </p:cNvSpPr>
          <p:nvPr>
            <p:ph type="ftr" sz="quarter" idx="12"/>
          </p:nvPr>
        </p:nvSpPr>
        <p:spPr/>
        <p:txBody>
          <a:bodyPr/>
          <a:lstStyle/>
          <a:p>
            <a:r>
              <a:rPr lang="en-GB" dirty="0"/>
              <a:t>Sample Footer</a:t>
            </a:r>
          </a:p>
        </p:txBody>
      </p:sp>
      <p:sp>
        <p:nvSpPr>
          <p:cNvPr id="10" name="Foliennummernplatzhalter 9"/>
          <p:cNvSpPr>
            <a:spLocks noGrp="1"/>
          </p:cNvSpPr>
          <p:nvPr>
            <p:ph type="sldNum" sz="quarter" idx="13"/>
          </p:nvPr>
        </p:nvSpPr>
        <p:spPr/>
        <p:txBody>
          <a:bodyPr/>
          <a:lstStyle/>
          <a:p>
            <a:r>
              <a:rPr lang="en-GB" dirty="0"/>
              <a:t>Page </a:t>
            </a:r>
            <a:fld id="{BE3DC40E-DBBE-4E2D-9EEC-FBF0DA0E9179}" type="slidenum">
              <a:rPr lang="en-GB" smtClean="0"/>
              <a:t>‹#›</a:t>
            </a:fld>
            <a:endParaRPr lang="en-GB"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4" name="Gruppieren 23"/>
          <p:cNvGrpSpPr/>
          <p:nvPr userDrawn="1"/>
        </p:nvGrpSpPr>
        <p:grpSpPr>
          <a:xfrm>
            <a:off x="287338" y="603319"/>
            <a:ext cx="8552850" cy="1731679"/>
            <a:chOff x="287338" y="603319"/>
            <a:chExt cx="8552850" cy="2037600"/>
          </a:xfrm>
        </p:grpSpPr>
        <p:sp>
          <p:nvSpPr>
            <p:cNvPr id="26" name="Rechteck 25"/>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7" name="Rechteck 26"/>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8" y="1294973"/>
            <a:ext cx="5466982"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8" y="993080"/>
            <a:ext cx="5466982"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6"/>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bwMode="auto">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9" name="Grafik 18">
            <a:extLst>
              <a:ext uri="{FF2B5EF4-FFF2-40B4-BE49-F238E27FC236}">
                <a16:creationId xmlns:a16="http://schemas.microsoft.com/office/drawing/2014/main" id="{BE16B78E-14FB-4C1E-8625-0D5A429E49F4}"/>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1" name="Grafik 10">
            <a:extLst>
              <a:ext uri="{FF2B5EF4-FFF2-40B4-BE49-F238E27FC236}">
                <a16:creationId xmlns:a16="http://schemas.microsoft.com/office/drawing/2014/main" id="{E9B62297-FBCA-40E7-A876-7818F7A81C7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62019" y="1344613"/>
            <a:ext cx="7759644" cy="3853905"/>
          </a:xfrm>
        </p:spPr>
        <p:txBody>
          <a:bodyPr lIns="0" rIns="0">
            <a:normAutofit/>
          </a:bodyPr>
          <a:lstStyle>
            <a:lvl1pPr>
              <a:defRPr sz="1600"/>
            </a:lvl1pPr>
            <a:lvl2pPr>
              <a:defRPr sz="1500"/>
            </a:lvl2pPr>
            <a:lvl3pPr>
              <a:defRPr sz="1400"/>
            </a:lvl3pPr>
            <a:lvl4pPr>
              <a:defRPr sz="1200"/>
            </a:lvl4pPr>
            <a:lvl5pPr>
              <a:defRPr sz="1200"/>
            </a:lvl5pPr>
          </a:lstStyle>
          <a:p>
            <a:pPr lvl="0"/>
            <a:r>
              <a:rPr lang="en-GB" dirty="0" err="1"/>
              <a:t>Textmasterformat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40E7AAB-A700-485E-A2FB-EAC3CFB07074}" type="datetime1">
              <a:rPr lang="en-GB" smtClean="0"/>
              <a:t>05/02/2025</a:t>
            </a:fld>
            <a:endParaRPr lang="en-GB" dirty="0"/>
          </a:p>
        </p:txBody>
      </p:sp>
      <p:sp>
        <p:nvSpPr>
          <p:cNvPr id="8" name="Fußzeilenplatzhalter 7"/>
          <p:cNvSpPr>
            <a:spLocks noGrp="1"/>
          </p:cNvSpPr>
          <p:nvPr>
            <p:ph type="ftr" sz="quarter" idx="11"/>
          </p:nvPr>
        </p:nvSpPr>
        <p:spPr/>
        <p:txBody>
          <a:bodyPr/>
          <a:lstStyle/>
          <a:p>
            <a:r>
              <a:rPr lang="en-GB" dirty="0"/>
              <a:t>Sample Footer</a:t>
            </a:r>
          </a:p>
        </p:txBody>
      </p:sp>
      <p:sp>
        <p:nvSpPr>
          <p:cNvPr id="9" name="Foliennummernplatzhalter 8"/>
          <p:cNvSpPr>
            <a:spLocks noGrp="1"/>
          </p:cNvSpPr>
          <p:nvPr>
            <p:ph type="sldNum" sz="quarter" idx="12"/>
          </p:nvPr>
        </p:nvSpPr>
        <p:spPr/>
        <p:txBody>
          <a:bodyPr/>
          <a:lstStyle/>
          <a:p>
            <a:r>
              <a:rPr lang="en-GB" dirty="0"/>
              <a:t>Page </a:t>
            </a:r>
            <a:fld id="{BE3DC40E-DBBE-4E2D-9EEC-FBF0DA0E9179}" type="slidenum">
              <a:rPr lang="en-GB" smtClean="0"/>
              <a:t>‹#›</a:t>
            </a:fld>
            <a:endParaRPr lang="en-GB" dirty="0"/>
          </a:p>
        </p:txBody>
      </p:sp>
      <p:sp>
        <p:nvSpPr>
          <p:cNvPr id="2" name="Titel 1"/>
          <p:cNvSpPr>
            <a:spLocks noGrp="1"/>
          </p:cNvSpPr>
          <p:nvPr>
            <p:ph type="title"/>
          </p:nvPr>
        </p:nvSpPr>
        <p:spPr/>
        <p:txBody>
          <a:bodyPr/>
          <a:lstStyle/>
          <a:p>
            <a:r>
              <a:rPr lang="en-US"/>
              <a:t>Click to edit Master title style</a:t>
            </a:r>
            <a:endParaRPr lang="en-GB"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grpSp>
        <p:nvGrpSpPr>
          <p:cNvPr id="12" name="Gruppieren 11"/>
          <p:cNvGrpSpPr/>
          <p:nvPr userDrawn="1"/>
        </p:nvGrpSpPr>
        <p:grpSpPr>
          <a:xfrm>
            <a:off x="287338" y="603319"/>
            <a:ext cx="8552850" cy="2037600"/>
            <a:chOff x="287338" y="603319"/>
            <a:chExt cx="8552850" cy="2037600"/>
          </a:xfrm>
        </p:grpSpPr>
        <p:sp>
          <p:nvSpPr>
            <p:cNvPr id="16" name="Rechteck 15"/>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4"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0"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3"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5"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1" name="Grafik 20">
            <a:extLst>
              <a:ext uri="{FF2B5EF4-FFF2-40B4-BE49-F238E27FC236}">
                <a16:creationId xmlns:a16="http://schemas.microsoft.com/office/drawing/2014/main" id="{BA9844F5-FA66-4582-86D9-5CEB57D81516}"/>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B702B7F6-CDD2-4C6E-BBC1-61A114A8A82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546796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kurz">
    <p:spTree>
      <p:nvGrpSpPr>
        <p:cNvPr id="1" name=""/>
        <p:cNvGrpSpPr/>
        <p:nvPr/>
      </p:nvGrpSpPr>
      <p:grpSpPr>
        <a:xfrm>
          <a:off x="0" y="0"/>
          <a:ext cx="0" cy="0"/>
          <a:chOff x="0" y="0"/>
          <a:chExt cx="0" cy="0"/>
        </a:xfrm>
      </p:grpSpPr>
      <p:grpSp>
        <p:nvGrpSpPr>
          <p:cNvPr id="13" name="Gruppieren 12"/>
          <p:cNvGrpSpPr/>
          <p:nvPr userDrawn="1"/>
        </p:nvGrpSpPr>
        <p:grpSpPr>
          <a:xfrm>
            <a:off x="287338" y="603319"/>
            <a:ext cx="8552850" cy="1731679"/>
            <a:chOff x="287338" y="603319"/>
            <a:chExt cx="8552850" cy="2037600"/>
          </a:xfrm>
        </p:grpSpPr>
        <p:sp>
          <p:nvSpPr>
            <p:cNvPr id="15" name="Rechteck 14"/>
            <p:cNvSpPr/>
            <p:nvPr userDrawn="1"/>
          </p:nvSpPr>
          <p:spPr>
            <a:xfrm>
              <a:off x="6192000" y="603319"/>
              <a:ext cx="2648188" cy="2037600"/>
            </a:xfrm>
            <a:prstGeom prst="rect">
              <a:avLst/>
            </a:prstGeom>
            <a:solidFill>
              <a:schemeClr val="bg1"/>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7" name="Rechteck 16"/>
            <p:cNvSpPr/>
            <p:nvPr userDrawn="1"/>
          </p:nvSpPr>
          <p:spPr bwMode="blackWhite">
            <a:xfrm>
              <a:off x="287338" y="603319"/>
              <a:ext cx="5904662" cy="2037600"/>
            </a:xfrm>
            <a:prstGeom prst="rect">
              <a:avLst/>
            </a:prstGeom>
            <a:solidFill>
              <a:srgbClr val="0096D3"/>
            </a:solid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4"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1" name="Grafik 20">
            <a:extLst>
              <a:ext uri="{FF2B5EF4-FFF2-40B4-BE49-F238E27FC236}">
                <a16:creationId xmlns:a16="http://schemas.microsoft.com/office/drawing/2014/main" id="{A463F4F5-A20D-4A70-B3F9-6AD8A3EE255E}"/>
              </a:ext>
            </a:extLst>
          </p:cNvPr>
          <p:cNvPicPr>
            <a:picLocks noChangeAspect="1"/>
          </p:cNvPicPr>
          <p:nvPr userDrawn="1"/>
        </p:nvPicPr>
        <p:blipFill>
          <a:blip r:embed="rId2"/>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AB68F06-4800-4D63-9DF2-372B23A8EC2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617341" y="5141369"/>
            <a:ext cx="1831485" cy="294763"/>
          </a:xfrm>
          <a:prstGeom prst="rect">
            <a:avLst/>
          </a:prstGeom>
        </p:spPr>
      </p:pic>
    </p:spTree>
    <p:extLst>
      <p:ext uri="{BB962C8B-B14F-4D97-AF65-F5344CB8AC3E}">
        <p14:creationId xmlns:p14="http://schemas.microsoft.com/office/powerpoint/2010/main" val="19192680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Bil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2" name="Rechteck 11"/>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13" name="Rechteck 12"/>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6"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7"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2" name="Grafik 21">
            <a:extLst>
              <a:ext uri="{FF2B5EF4-FFF2-40B4-BE49-F238E27FC236}">
                <a16:creationId xmlns:a16="http://schemas.microsoft.com/office/drawing/2014/main" id="{330D039B-1A60-42B3-A3E1-B44D86C63C0C}"/>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8" name="Grafik 17">
            <a:extLst>
              <a:ext uri="{FF2B5EF4-FFF2-40B4-BE49-F238E27FC236}">
                <a16:creationId xmlns:a16="http://schemas.microsoft.com/office/drawing/2014/main" id="{25D9B1B1-5069-4351-A01A-8CD09728414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3042078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Bild 2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9" name="Gruppieren 18"/>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tx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24" name="Grafik 23">
            <a:extLst>
              <a:ext uri="{FF2B5EF4-FFF2-40B4-BE49-F238E27FC236}">
                <a16:creationId xmlns:a16="http://schemas.microsoft.com/office/drawing/2014/main" id="{ABF9D4AB-1FA6-4101-9EE8-B852A65B2A1E}"/>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4" name="Grafik 13">
            <a:extLst>
              <a:ext uri="{FF2B5EF4-FFF2-40B4-BE49-F238E27FC236}">
                <a16:creationId xmlns:a16="http://schemas.microsoft.com/office/drawing/2014/main" id="{DDF8959B-5028-481F-A01F-8628D9F2E0D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3"/>
            <a:ext cx="1835942" cy="295313"/>
          </a:xfrm>
          <a:prstGeom prst="rect">
            <a:avLst/>
          </a:prstGeom>
        </p:spPr>
      </p:pic>
    </p:spTree>
    <p:extLst>
      <p:ext uri="{BB962C8B-B14F-4D97-AF65-F5344CB8AC3E}">
        <p14:creationId xmlns:p14="http://schemas.microsoft.com/office/powerpoint/2010/main" val="1441666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Bil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287338" y="603319"/>
            <a:ext cx="8552850" cy="2037600"/>
            <a:chOff x="287338" y="603319"/>
            <a:chExt cx="8552850" cy="2037600"/>
          </a:xfrm>
        </p:grpSpPr>
        <p:sp>
          <p:nvSpPr>
            <p:cNvPr id="19" name="Rechteck 18"/>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1" name="Rechteck 20"/>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10" name="Textplatzhalter 9"/>
          <p:cNvSpPr>
            <a:spLocks noGrp="1"/>
          </p:cNvSpPr>
          <p:nvPr>
            <p:ph type="body" sz="quarter" idx="11" hasCustomPrompt="1"/>
          </p:nvPr>
        </p:nvSpPr>
        <p:spPr bwMode="white">
          <a:xfrm>
            <a:off x="287338" y="2941638"/>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4"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sp>
        <p:nvSpPr>
          <p:cNvPr id="12" name="Titel 1"/>
          <p:cNvSpPr>
            <a:spLocks noGrp="1"/>
          </p:cNvSpPr>
          <p:nvPr>
            <p:ph type="ctrTitle" hasCustomPrompt="1"/>
          </p:nvPr>
        </p:nvSpPr>
        <p:spPr bwMode="black">
          <a:xfrm>
            <a:off x="605406" y="1301365"/>
            <a:ext cx="5436000" cy="1026000"/>
          </a:xfrm>
          <a:prstGeom prst="rect">
            <a:avLst/>
          </a:prstGeom>
        </p:spPr>
        <p:txBody>
          <a:bodyPr tIns="0" anchor="ctr"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2 lines of text for header</a:t>
            </a:r>
          </a:p>
        </p:txBody>
      </p:sp>
      <p:sp>
        <p:nvSpPr>
          <p:cNvPr id="13" name="Untertitel 2"/>
          <p:cNvSpPr>
            <a:spLocks noGrp="1"/>
          </p:cNvSpPr>
          <p:nvPr>
            <p:ph type="subTitle" idx="1" hasCustomPrompt="1"/>
          </p:nvPr>
        </p:nvSpPr>
        <p:spPr bwMode="black">
          <a:xfrm>
            <a:off x="605406" y="993080"/>
            <a:ext cx="5436000" cy="351533"/>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pic>
        <p:nvPicPr>
          <p:cNvPr id="23" name="Grafik 22">
            <a:extLst>
              <a:ext uri="{FF2B5EF4-FFF2-40B4-BE49-F238E27FC236}">
                <a16:creationId xmlns:a16="http://schemas.microsoft.com/office/drawing/2014/main" id="{904218C8-068C-46BC-ADE6-6BC8A468BF77}"/>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6" name="Grafik 15">
            <a:extLst>
              <a:ext uri="{FF2B5EF4-FFF2-40B4-BE49-F238E27FC236}">
                <a16:creationId xmlns:a16="http://schemas.microsoft.com/office/drawing/2014/main" id="{D487AD36-3E46-4F41-8B5C-B79909802DD4}"/>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4188316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elfolie Bild 3 kurz">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8" name="Gruppieren 17"/>
          <p:cNvGrpSpPr/>
          <p:nvPr userDrawn="1"/>
        </p:nvGrpSpPr>
        <p:grpSpPr>
          <a:xfrm>
            <a:off x="287338" y="603319"/>
            <a:ext cx="8552850" cy="1731679"/>
            <a:chOff x="287338" y="603319"/>
            <a:chExt cx="8552850" cy="2037600"/>
          </a:xfrm>
        </p:grpSpPr>
        <p:sp>
          <p:nvSpPr>
            <p:cNvPr id="21" name="Rechteck 20"/>
            <p:cNvSpPr/>
            <p:nvPr userDrawn="1"/>
          </p:nvSpPr>
          <p:spPr>
            <a:xfrm>
              <a:off x="6192000" y="603319"/>
              <a:ext cx="2648188" cy="2037600"/>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2" name="Rechteck 21"/>
            <p:cNvSpPr/>
            <p:nvPr userDrawn="1"/>
          </p:nvSpPr>
          <p:spPr bwMode="blackWhite">
            <a:xfrm>
              <a:off x="287338" y="603319"/>
              <a:ext cx="5904662" cy="2037600"/>
            </a:xfrm>
            <a:prstGeom prst="rect">
              <a:avLst/>
            </a:prstGeom>
            <a:solidFill>
              <a:srgbClr val="0096D3">
                <a:alpha val="89804"/>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grpSp>
      <p:sp>
        <p:nvSpPr>
          <p:cNvPr id="2" name="Titel 1"/>
          <p:cNvSpPr>
            <a:spLocks noGrp="1"/>
          </p:cNvSpPr>
          <p:nvPr>
            <p:ph type="ctrTitle" hasCustomPrompt="1"/>
          </p:nvPr>
        </p:nvSpPr>
        <p:spPr bwMode="black">
          <a:xfrm>
            <a:off x="605407" y="1294973"/>
            <a:ext cx="5436000" cy="516714"/>
          </a:xfrm>
          <a:prstGeom prst="rect">
            <a:avLst/>
          </a:prstGeom>
        </p:spPr>
        <p:txBody>
          <a:bodyPr tIns="0" anchor="b" anchorCtr="0">
            <a:noAutofit/>
          </a:bodyPr>
          <a:lstStyle>
            <a:lvl1pPr algn="l">
              <a:lnSpc>
                <a:spcPct val="100000"/>
              </a:lnSpc>
              <a:defRPr sz="3200" b="1" i="0" baseline="0">
                <a:solidFill>
                  <a:schemeClr val="bg1"/>
                </a:solidFill>
                <a:latin typeface="Georgia" charset="0"/>
                <a:ea typeface="Georgia" charset="0"/>
                <a:cs typeface="Georgia" charset="0"/>
              </a:defRPr>
            </a:lvl1pPr>
          </a:lstStyle>
          <a:p>
            <a:r>
              <a:rPr lang="en-GB" dirty="0"/>
              <a:t>Max. 1 line for header</a:t>
            </a:r>
          </a:p>
        </p:txBody>
      </p:sp>
      <p:sp>
        <p:nvSpPr>
          <p:cNvPr id="3" name="Untertitel 2"/>
          <p:cNvSpPr>
            <a:spLocks noGrp="1"/>
          </p:cNvSpPr>
          <p:nvPr>
            <p:ph type="subTitle" idx="1" hasCustomPrompt="1"/>
          </p:nvPr>
        </p:nvSpPr>
        <p:spPr bwMode="black">
          <a:xfrm>
            <a:off x="605407" y="993080"/>
            <a:ext cx="5436000" cy="304511"/>
          </a:xfrm>
        </p:spPr>
        <p:txBody>
          <a:bodyPr tIns="0" bIns="0">
            <a:noAutofit/>
          </a:bodyPr>
          <a:lstStyle>
            <a:lvl1pPr marL="0" indent="0" algn="l">
              <a:lnSpc>
                <a:spcPct val="100000"/>
              </a:lnSpc>
              <a:buNone/>
              <a:defRPr sz="1800" b="1" i="0">
                <a:solidFill>
                  <a:schemeClr val="tx1"/>
                </a:solidFill>
                <a:latin typeface="Verdana" charset="0"/>
                <a:ea typeface="Verdana" charset="0"/>
                <a:cs typeface="Verdana" charset="0"/>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3" indent="0" algn="ctr">
              <a:buNone/>
              <a:defRPr>
                <a:solidFill>
                  <a:schemeClr val="tx1">
                    <a:tint val="75000"/>
                  </a:schemeClr>
                </a:solidFill>
              </a:defRPr>
            </a:lvl5pPr>
            <a:lvl6pPr marL="2285767" indent="0" algn="ctr">
              <a:buNone/>
              <a:defRPr>
                <a:solidFill>
                  <a:schemeClr val="tx1">
                    <a:tint val="75000"/>
                  </a:schemeClr>
                </a:solidFill>
              </a:defRPr>
            </a:lvl6pPr>
            <a:lvl7pPr marL="2742920" indent="0" algn="ctr">
              <a:buNone/>
              <a:defRPr>
                <a:solidFill>
                  <a:schemeClr val="tx1">
                    <a:tint val="75000"/>
                  </a:schemeClr>
                </a:solidFill>
              </a:defRPr>
            </a:lvl7pPr>
            <a:lvl8pPr marL="3200073" indent="0" algn="ctr">
              <a:buNone/>
              <a:defRPr>
                <a:solidFill>
                  <a:schemeClr val="tx1">
                    <a:tint val="75000"/>
                  </a:schemeClr>
                </a:solidFill>
              </a:defRPr>
            </a:lvl8pPr>
            <a:lvl9pPr marL="3657227" indent="0" algn="ctr">
              <a:buNone/>
              <a:defRPr>
                <a:solidFill>
                  <a:schemeClr val="tx1">
                    <a:tint val="75000"/>
                  </a:schemeClr>
                </a:solidFill>
              </a:defRPr>
            </a:lvl9pPr>
          </a:lstStyle>
          <a:p>
            <a:r>
              <a:rPr lang="en-GB" dirty="0"/>
              <a:t>Add subtitle here if required</a:t>
            </a:r>
          </a:p>
        </p:txBody>
      </p:sp>
      <p:sp>
        <p:nvSpPr>
          <p:cNvPr id="16" name="Textplatzhalter 9"/>
          <p:cNvSpPr>
            <a:spLocks noGrp="1"/>
          </p:cNvSpPr>
          <p:nvPr>
            <p:ph type="body" sz="quarter" idx="11" hasCustomPrompt="1"/>
          </p:nvPr>
        </p:nvSpPr>
        <p:spPr bwMode="white">
          <a:xfrm>
            <a:off x="287338" y="2642907"/>
            <a:ext cx="4284662" cy="805551"/>
          </a:xfrm>
          <a:solidFill>
            <a:schemeClr val="bg1">
              <a:alpha val="90000"/>
            </a:schemeClr>
          </a:solidFill>
        </p:spPr>
        <p:txBody>
          <a:bodyPr wrap="square" lIns="324000" tIns="216000" rIns="324000" bIns="216000" rtlCol="0" anchor="t" anchorCtr="0">
            <a:spAutoFit/>
          </a:bodyPr>
          <a:lstStyle>
            <a:lvl1pPr marL="0" indent="0">
              <a:buNone/>
              <a:defRPr lang="de-DE" sz="1200" dirty="0" smtClean="0"/>
            </a:lvl1pPr>
          </a:lstStyle>
          <a:p>
            <a:r>
              <a:rPr lang="en-GB" dirty="0"/>
              <a:t>Information about presentation (author, version No. etc.)</a:t>
            </a:r>
          </a:p>
        </p:txBody>
      </p:sp>
      <p:sp>
        <p:nvSpPr>
          <p:cNvPr id="12" name="Textplatzhalter 7"/>
          <p:cNvSpPr>
            <a:spLocks noGrp="1"/>
          </p:cNvSpPr>
          <p:nvPr>
            <p:ph type="body" sz="quarter" idx="12" hasCustomPrompt="1"/>
          </p:nvPr>
        </p:nvSpPr>
        <p:spPr>
          <a:xfrm>
            <a:off x="457200" y="5426926"/>
            <a:ext cx="1638300" cy="243623"/>
          </a:xfrm>
        </p:spPr>
        <p:txBody>
          <a:bodyPr>
            <a:noAutofit/>
          </a:bodyPr>
          <a:lstStyle>
            <a:lvl1pPr marL="0" indent="0">
              <a:buNone/>
              <a:defRPr sz="900" cap="all" baseline="0">
                <a:solidFill>
                  <a:schemeClr val="bg1"/>
                </a:solidFill>
              </a:defRPr>
            </a:lvl1pPr>
            <a:lvl2pPr marL="266700" indent="0">
              <a:buNone/>
              <a:defRPr sz="1050"/>
            </a:lvl2pPr>
            <a:lvl3pPr marL="541338" indent="0">
              <a:buNone/>
              <a:defRPr sz="1050"/>
            </a:lvl3pPr>
            <a:lvl4pPr marL="808038" indent="0">
              <a:buNone/>
              <a:defRPr sz="1000"/>
            </a:lvl4pPr>
            <a:lvl5pPr marL="1077913" indent="0">
              <a:buNone/>
              <a:defRPr sz="1000"/>
            </a:lvl5pPr>
          </a:lstStyle>
          <a:p>
            <a:pPr lvl="0"/>
            <a:r>
              <a:rPr lang="en-GB" dirty="0"/>
              <a:t>State: </a:t>
            </a:r>
            <a:r>
              <a:rPr lang="en-GB" dirty="0" err="1"/>
              <a:t>xx.xx.xxxx</a:t>
            </a:r>
            <a:endParaRPr lang="en-GB" dirty="0"/>
          </a:p>
        </p:txBody>
      </p:sp>
      <p:pic>
        <p:nvPicPr>
          <p:cNvPr id="17" name="Grafik 16">
            <a:extLst>
              <a:ext uri="{FF2B5EF4-FFF2-40B4-BE49-F238E27FC236}">
                <a16:creationId xmlns:a16="http://schemas.microsoft.com/office/drawing/2014/main" id="{63D0D44A-5625-4C70-A2EB-08D982355B99}"/>
              </a:ext>
            </a:extLst>
          </p:cNvPr>
          <p:cNvPicPr>
            <a:picLocks noChangeAspect="1"/>
          </p:cNvPicPr>
          <p:nvPr userDrawn="1"/>
        </p:nvPicPr>
        <p:blipFill>
          <a:blip r:embed="rId3"/>
          <a:stretch>
            <a:fillRect/>
          </a:stretch>
        </p:blipFill>
        <p:spPr>
          <a:xfrm>
            <a:off x="6579375" y="1065910"/>
            <a:ext cx="1849165" cy="975600"/>
          </a:xfrm>
          <a:prstGeom prst="rect">
            <a:avLst/>
          </a:prstGeom>
        </p:spPr>
      </p:pic>
      <p:pic>
        <p:nvPicPr>
          <p:cNvPr id="13" name="Grafik 12">
            <a:extLst>
              <a:ext uri="{FF2B5EF4-FFF2-40B4-BE49-F238E27FC236}">
                <a16:creationId xmlns:a16="http://schemas.microsoft.com/office/drawing/2014/main" id="{D91D1A92-B997-47B5-A14A-E2A501C20D0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615113" y="5141094"/>
            <a:ext cx="1835942" cy="295313"/>
          </a:xfrm>
          <a:prstGeom prst="rect">
            <a:avLst/>
          </a:prstGeom>
        </p:spPr>
      </p:pic>
    </p:spTree>
    <p:extLst>
      <p:ext uri="{BB962C8B-B14F-4D97-AF65-F5344CB8AC3E}">
        <p14:creationId xmlns:p14="http://schemas.microsoft.com/office/powerpoint/2010/main" val="3839581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344613"/>
            <a:ext cx="7764463" cy="3859212"/>
          </a:xfrm>
          <a:prstGeom prst="rect">
            <a:avLst/>
          </a:prstGeom>
        </p:spPr>
        <p:txBody>
          <a:bodyPr vert="horz" lIns="0" tIns="45715" rIns="0" bIns="45715" rtlCol="0">
            <a:normAutofit/>
          </a:bodyPr>
          <a:lstStyle/>
          <a:p>
            <a:pPr lvl="0"/>
            <a:r>
              <a:rPr lang="en-GB" dirty="0" err="1"/>
              <a:t>Textmasterformate</a:t>
            </a:r>
            <a:r>
              <a:rPr lang="en-GB" dirty="0"/>
              <a:t> </a:t>
            </a:r>
            <a:r>
              <a:rPr lang="en-GB" dirty="0" err="1"/>
              <a:t>durch</a:t>
            </a:r>
            <a:r>
              <a:rPr lang="en-GB" dirty="0"/>
              <a:t> </a:t>
            </a:r>
            <a:r>
              <a:rPr lang="en-GB" dirty="0" err="1"/>
              <a:t>Klicken</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5" name="Fußzeilenplatzhalter 4"/>
          <p:cNvSpPr>
            <a:spLocks noGrp="1"/>
          </p:cNvSpPr>
          <p:nvPr userDrawn="1">
            <p:ph type="ftr" sz="quarter" idx="3"/>
          </p:nvPr>
        </p:nvSpPr>
        <p:spPr>
          <a:xfrm>
            <a:off x="1354561" y="5412059"/>
            <a:ext cx="3217443" cy="258085"/>
          </a:xfrm>
          <a:prstGeom prst="rect">
            <a:avLst/>
          </a:prstGeom>
        </p:spPr>
        <p:txBody>
          <a:bodyPr vert="horz" lIns="91431" tIns="45715" rIns="91431" bIns="45715" rtlCol="0" anchor="ctr"/>
          <a:lstStyle>
            <a:lvl1pPr algn="l">
              <a:defRPr sz="800" cap="all" baseline="0">
                <a:solidFill>
                  <a:schemeClr val="tx1">
                    <a:tint val="75000"/>
                  </a:schemeClr>
                </a:solidFill>
              </a:defRPr>
            </a:lvl1pPr>
          </a:lstStyle>
          <a:p>
            <a:r>
              <a:rPr lang="en-GB" dirty="0"/>
              <a:t>Sample Footer</a:t>
            </a:r>
          </a:p>
        </p:txBody>
      </p:sp>
      <p:sp>
        <p:nvSpPr>
          <p:cNvPr id="6" name="Foliennummernplatzhalter 5"/>
          <p:cNvSpPr>
            <a:spLocks noGrp="1"/>
          </p:cNvSpPr>
          <p:nvPr userDrawn="1">
            <p:ph type="sldNum" sz="quarter" idx="4"/>
          </p:nvPr>
        </p:nvSpPr>
        <p:spPr>
          <a:xfrm>
            <a:off x="462407" y="5412059"/>
            <a:ext cx="892150" cy="258085"/>
          </a:xfrm>
          <a:prstGeom prst="rect">
            <a:avLst/>
          </a:prstGeom>
        </p:spPr>
        <p:txBody>
          <a:bodyPr vert="horz" lIns="0" tIns="45715" rIns="0" bIns="45715" rtlCol="0" anchor="ctr"/>
          <a:lstStyle>
            <a:lvl1pPr algn="l">
              <a:defRPr sz="800" cap="all" baseline="0">
                <a:solidFill>
                  <a:schemeClr val="tx1">
                    <a:tint val="75000"/>
                  </a:schemeClr>
                </a:solidFill>
              </a:defRPr>
            </a:lvl1pPr>
          </a:lstStyle>
          <a:p>
            <a:r>
              <a:rPr lang="en-GB" dirty="0"/>
              <a:t>Page </a:t>
            </a:r>
            <a:fld id="{BE3DC40E-DBBE-4E2D-9EEC-FBF0DA0E9179}" type="slidenum">
              <a:rPr lang="en-GB" smtClean="0"/>
              <a:pPr/>
              <a:t>‹#›</a:t>
            </a:fld>
            <a:endParaRPr lang="en-GB" dirty="0"/>
          </a:p>
        </p:txBody>
      </p:sp>
      <p:sp>
        <p:nvSpPr>
          <p:cNvPr id="7" name="Datumsplatzhalter 6"/>
          <p:cNvSpPr>
            <a:spLocks noGrp="1"/>
          </p:cNvSpPr>
          <p:nvPr userDrawn="1">
            <p:ph type="dt" sz="half" idx="2"/>
          </p:nvPr>
        </p:nvSpPr>
        <p:spPr>
          <a:xfrm>
            <a:off x="5745181" y="5412059"/>
            <a:ext cx="987407" cy="258085"/>
          </a:xfrm>
          <a:prstGeom prst="rect">
            <a:avLst/>
          </a:prstGeom>
        </p:spPr>
        <p:txBody>
          <a:bodyPr vert="horz" lIns="0" tIns="45715" rIns="0" bIns="45715" rtlCol="0" anchor="ctr"/>
          <a:lstStyle>
            <a:lvl1pPr algn="r">
              <a:defRPr lang="de-DE" sz="800" kern="1200" cap="all" baseline="0" smtClean="0">
                <a:solidFill>
                  <a:schemeClr val="tx1">
                    <a:tint val="75000"/>
                  </a:schemeClr>
                </a:solidFill>
                <a:latin typeface="+mn-lt"/>
                <a:ea typeface="+mn-ea"/>
                <a:cs typeface="+mn-cs"/>
              </a:defRPr>
            </a:lvl1pPr>
          </a:lstStyle>
          <a:p>
            <a:fld id="{AD672231-DCCE-48E5-AF73-62895FE58BB4}" type="datetime1">
              <a:rPr lang="en-GB" smtClean="0"/>
              <a:t>05/02/2025</a:t>
            </a:fld>
            <a:endParaRPr lang="en-GB" dirty="0"/>
          </a:p>
        </p:txBody>
      </p:sp>
      <p:sp>
        <p:nvSpPr>
          <p:cNvPr id="18" name="Rechteck 17"/>
          <p:cNvSpPr/>
          <p:nvPr userDrawn="1"/>
        </p:nvSpPr>
        <p:spPr bwMode="gray">
          <a:xfrm>
            <a:off x="0" y="1043522"/>
            <a:ext cx="9144000" cy="25200"/>
          </a:xfrm>
          <a:prstGeom prst="rect">
            <a:avLst/>
          </a:prstGeom>
          <a:solidFill>
            <a:srgbClr val="0C94B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5" name="Titelplatzhalter 14"/>
          <p:cNvSpPr>
            <a:spLocks noGrp="1"/>
          </p:cNvSpPr>
          <p:nvPr userDrawn="1">
            <p:ph type="title"/>
          </p:nvPr>
        </p:nvSpPr>
        <p:spPr bwMode="auto">
          <a:xfrm>
            <a:off x="462408" y="139700"/>
            <a:ext cx="6840000" cy="903822"/>
          </a:xfrm>
          <a:prstGeom prst="rect">
            <a:avLst/>
          </a:prstGeom>
        </p:spPr>
        <p:txBody>
          <a:bodyPr vert="horz" lIns="0" tIns="0" rIns="0" bIns="0" rtlCol="0" anchor="ctr">
            <a:normAutofit/>
          </a:bodyPr>
          <a:lstStyle/>
          <a:p>
            <a:r>
              <a:rPr lang="en-GB" dirty="0" err="1"/>
              <a:t>Titelmasterformat</a:t>
            </a:r>
            <a:r>
              <a:rPr lang="en-GB" dirty="0"/>
              <a:t> </a:t>
            </a:r>
            <a:r>
              <a:rPr lang="en-GB" dirty="0" err="1"/>
              <a:t>durch</a:t>
            </a:r>
            <a:r>
              <a:rPr lang="en-GB" dirty="0"/>
              <a:t> </a:t>
            </a:r>
            <a:br>
              <a:rPr lang="en-GB" dirty="0"/>
            </a:br>
            <a:r>
              <a:rPr lang="en-GB" dirty="0" err="1"/>
              <a:t>Klicken</a:t>
            </a:r>
            <a:r>
              <a:rPr lang="en-GB" dirty="0"/>
              <a:t> </a:t>
            </a:r>
            <a:r>
              <a:rPr lang="en-GB" dirty="0" err="1"/>
              <a:t>bearbeiten</a:t>
            </a:r>
            <a:endParaRPr lang="en-GB" dirty="0"/>
          </a:p>
        </p:txBody>
      </p:sp>
      <p:pic>
        <p:nvPicPr>
          <p:cNvPr id="13" name="Grafik 12">
            <a:extLst>
              <a:ext uri="{FF2B5EF4-FFF2-40B4-BE49-F238E27FC236}">
                <a16:creationId xmlns:a16="http://schemas.microsoft.com/office/drawing/2014/main" id="{49925201-EC66-4A08-AB14-A541648A67DE}"/>
              </a:ext>
            </a:extLst>
          </p:cNvPr>
          <p:cNvPicPr>
            <a:picLocks noChangeAspect="1"/>
          </p:cNvPicPr>
          <p:nvPr userDrawn="1"/>
        </p:nvPicPr>
        <p:blipFill>
          <a:blip r:embed="rId17"/>
          <a:stretch>
            <a:fillRect/>
          </a:stretch>
        </p:blipFill>
        <p:spPr>
          <a:xfrm>
            <a:off x="7711621" y="288569"/>
            <a:ext cx="1170000" cy="617280"/>
          </a:xfrm>
          <a:prstGeom prst="rect">
            <a:avLst/>
          </a:prstGeom>
        </p:spPr>
      </p:pic>
      <p:pic>
        <p:nvPicPr>
          <p:cNvPr id="11" name="Grafik 10">
            <a:extLst>
              <a:ext uri="{FF2B5EF4-FFF2-40B4-BE49-F238E27FC236}">
                <a16:creationId xmlns:a16="http://schemas.microsoft.com/office/drawing/2014/main" id="{0A212EC7-C80F-4EBC-9817-97C85E0A8AEB}"/>
              </a:ext>
            </a:extLst>
          </p:cNvPr>
          <p:cNvPicPr>
            <a:picLocks noChangeAspect="1"/>
          </p:cNvPicPr>
          <p:nvPr userDrawn="1"/>
        </p:nvPicPr>
        <p:blipFill>
          <a:blip r:embed="rId18" cstate="hqprint">
            <a:extLst>
              <a:ext uri="{28A0092B-C50C-407E-A947-70E740481C1C}">
                <a14:useLocalDpi xmlns:a14="http://schemas.microsoft.com/office/drawing/2010/main" val="0"/>
              </a:ext>
            </a:extLst>
          </a:blip>
          <a:stretch>
            <a:fillRect/>
          </a:stretch>
        </p:blipFill>
        <p:spPr>
          <a:xfrm>
            <a:off x="7567613" y="5359721"/>
            <a:ext cx="1318058" cy="212131"/>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75" r:id="rId4"/>
    <p:sldLayoutId id="2147483676" r:id="rId5"/>
    <p:sldLayoutId id="2147483686" r:id="rId6"/>
    <p:sldLayoutId id="2147483687" r:id="rId7"/>
    <p:sldLayoutId id="2147483681" r:id="rId8"/>
    <p:sldLayoutId id="2147483682" r:id="rId9"/>
    <p:sldLayoutId id="2147483688" r:id="rId10"/>
    <p:sldLayoutId id="2147483691" r:id="rId11"/>
    <p:sldLayoutId id="2147483664" r:id="rId12"/>
    <p:sldLayoutId id="2147483667" r:id="rId13"/>
    <p:sldLayoutId id="2147483668" r:id="rId14"/>
    <p:sldLayoutId id="2147483670" r:id="rId15"/>
  </p:sldLayoutIdLst>
  <p:transition>
    <p:fade/>
  </p:transition>
  <p:hf hdr="0" dt="0"/>
  <p:txStyles>
    <p:titleStyle>
      <a:lvl1pPr algn="l" defTabSz="914306" rtl="0" eaLnBrk="1" latinLnBrk="0" hangingPunct="1">
        <a:lnSpc>
          <a:spcPct val="100000"/>
        </a:lnSpc>
        <a:spcBef>
          <a:spcPct val="0"/>
        </a:spcBef>
        <a:buNone/>
        <a:defRPr sz="2400" b="1" kern="1200">
          <a:solidFill>
            <a:schemeClr val="tx1"/>
          </a:solidFill>
          <a:latin typeface="Georgia" charset="0"/>
          <a:ea typeface="Georgia" charset="0"/>
          <a:cs typeface="Georgia" charset="0"/>
        </a:defRPr>
      </a:lvl1pPr>
    </p:titleStyle>
    <p:bodyStyle>
      <a:lvl1pPr marL="266700" indent="-266700" algn="l" defTabSz="914306" rtl="0" eaLnBrk="1" latinLnBrk="0" hangingPunct="1">
        <a:lnSpc>
          <a:spcPct val="100000"/>
        </a:lnSpc>
        <a:spcBef>
          <a:spcPts val="0"/>
        </a:spcBef>
        <a:spcAft>
          <a:spcPts val="600"/>
        </a:spcAft>
        <a:buClr>
          <a:schemeClr val="accent1"/>
        </a:buClr>
        <a:buFont typeface="Wingdings" charset="2"/>
        <a:buChar char="§"/>
        <a:defRPr sz="1600" kern="1200">
          <a:solidFill>
            <a:schemeClr val="tx1"/>
          </a:solidFill>
          <a:latin typeface="+mn-lt"/>
          <a:ea typeface="+mn-ea"/>
          <a:cs typeface="+mn-cs"/>
        </a:defRPr>
      </a:lvl1pPr>
      <a:lvl2pPr marL="539750" indent="-273050" algn="l" defTabSz="914306" rtl="0" eaLnBrk="1" latinLnBrk="0" hangingPunct="1">
        <a:lnSpc>
          <a:spcPct val="100000"/>
        </a:lnSpc>
        <a:spcBef>
          <a:spcPts val="0"/>
        </a:spcBef>
        <a:spcAft>
          <a:spcPts val="400"/>
        </a:spcAft>
        <a:buClr>
          <a:schemeClr val="accent1"/>
        </a:buClr>
        <a:buSzPct val="100000"/>
        <a:buFont typeface="Wingdings" charset="2"/>
        <a:buChar char="§"/>
        <a:defRPr sz="1500" kern="1200">
          <a:solidFill>
            <a:schemeClr val="tx1"/>
          </a:solidFill>
          <a:latin typeface="+mn-lt"/>
          <a:ea typeface="+mn-ea"/>
          <a:cs typeface="+mn-cs"/>
        </a:defRPr>
      </a:lvl2pPr>
      <a:lvl3pPr marL="814388" indent="-273050" algn="l" defTabSz="914306" rtl="0" eaLnBrk="1" latinLnBrk="0" hangingPunct="1">
        <a:lnSpc>
          <a:spcPct val="100000"/>
        </a:lnSpc>
        <a:spcBef>
          <a:spcPts val="0"/>
        </a:spcBef>
        <a:spcAft>
          <a:spcPts val="400"/>
        </a:spcAft>
        <a:buClr>
          <a:schemeClr val="accent1"/>
        </a:buClr>
        <a:buFont typeface="Wingdings" charset="2"/>
        <a:buChar char="§"/>
        <a:defRPr sz="1400" kern="1200">
          <a:solidFill>
            <a:schemeClr val="tx1"/>
          </a:solidFill>
          <a:latin typeface="+mn-lt"/>
          <a:ea typeface="+mn-ea"/>
          <a:cs typeface="+mn-cs"/>
        </a:defRPr>
      </a:lvl3pPr>
      <a:lvl4pPr marL="1074738" indent="-266700"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4pPr>
      <a:lvl5pPr marL="1341438" indent="-263525" algn="l" defTabSz="914306" rtl="0" eaLnBrk="1" latinLnBrk="0" hangingPunct="1">
        <a:lnSpc>
          <a:spcPct val="100000"/>
        </a:lnSpc>
        <a:spcBef>
          <a:spcPts val="0"/>
        </a:spcBef>
        <a:spcAft>
          <a:spcPts val="400"/>
        </a:spcAft>
        <a:buClr>
          <a:schemeClr val="accent1"/>
        </a:buClr>
        <a:buFont typeface="Wingdings" charset="2"/>
        <a:buChar char="§"/>
        <a:defRPr sz="1200" kern="1200">
          <a:solidFill>
            <a:schemeClr val="tx1"/>
          </a:solidFill>
          <a:latin typeface="+mn-lt"/>
          <a:ea typeface="+mn-ea"/>
          <a:cs typeface="+mn-cs"/>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6"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0"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306" rtl="0" eaLnBrk="1" latinLnBrk="0" hangingPunct="1">
        <a:defRPr sz="1800" kern="1200">
          <a:solidFill>
            <a:schemeClr val="tx1"/>
          </a:solidFill>
          <a:latin typeface="+mn-lt"/>
          <a:ea typeface="+mn-ea"/>
          <a:cs typeface="+mn-cs"/>
        </a:defRPr>
      </a:lvl1pPr>
      <a:lvl2pPr marL="457153"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3" algn="l" defTabSz="914306" rtl="0" eaLnBrk="1" latinLnBrk="0" hangingPunct="1">
        <a:defRPr sz="1800" kern="1200">
          <a:solidFill>
            <a:schemeClr val="tx1"/>
          </a:solidFill>
          <a:latin typeface="+mn-lt"/>
          <a:ea typeface="+mn-ea"/>
          <a:cs typeface="+mn-cs"/>
        </a:defRPr>
      </a:lvl5pPr>
      <a:lvl6pPr marL="2285767" algn="l" defTabSz="914306" rtl="0" eaLnBrk="1" latinLnBrk="0" hangingPunct="1">
        <a:defRPr sz="1800" kern="1200">
          <a:solidFill>
            <a:schemeClr val="tx1"/>
          </a:solidFill>
          <a:latin typeface="+mn-lt"/>
          <a:ea typeface="+mn-ea"/>
          <a:cs typeface="+mn-cs"/>
        </a:defRPr>
      </a:lvl6pPr>
      <a:lvl7pPr marL="2742920" algn="l" defTabSz="914306" rtl="0" eaLnBrk="1" latinLnBrk="0" hangingPunct="1">
        <a:defRPr sz="1800" kern="1200">
          <a:solidFill>
            <a:schemeClr val="tx1"/>
          </a:solidFill>
          <a:latin typeface="+mn-lt"/>
          <a:ea typeface="+mn-ea"/>
          <a:cs typeface="+mn-cs"/>
        </a:defRPr>
      </a:lvl7pPr>
      <a:lvl8pPr marL="3200073" algn="l" defTabSz="914306" rtl="0" eaLnBrk="1" latinLnBrk="0" hangingPunct="1">
        <a:defRPr sz="1800" kern="1200">
          <a:solidFill>
            <a:schemeClr val="tx1"/>
          </a:solidFill>
          <a:latin typeface="+mn-lt"/>
          <a:ea typeface="+mn-ea"/>
          <a:cs typeface="+mn-cs"/>
        </a:defRPr>
      </a:lvl8pPr>
      <a:lvl9pPr marL="3657227" algn="l" defTabSz="9143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F26B43"/>
          </p15:clr>
        </p15:guide>
        <p15:guide id="3" pos="288" userDrawn="1">
          <p15:clr>
            <a:srgbClr val="F26B43"/>
          </p15:clr>
        </p15:guide>
        <p15:guide id="4" pos="5179" userDrawn="1">
          <p15:clr>
            <a:srgbClr val="F26B43"/>
          </p15:clr>
        </p15:guide>
        <p15:guide id="5" pos="5467" userDrawn="1">
          <p15:clr>
            <a:srgbClr val="F26B43"/>
          </p15:clr>
        </p15:guide>
        <p15:guide id="7" orient="horz" pos="3278" userDrawn="1">
          <p15:clr>
            <a:srgbClr val="F26B43"/>
          </p15:clr>
        </p15:guide>
        <p15:guide id="9" orient="horz" pos="182" userDrawn="1">
          <p15:clr>
            <a:srgbClr val="F26B43"/>
          </p15:clr>
        </p15:guide>
        <p15:guide id="10" orient="horz" pos="847" userDrawn="1">
          <p15:clr>
            <a:srgbClr val="F26B43"/>
          </p15:clr>
        </p15:guide>
        <p15:guide id="11" orient="horz" pos="3515" userDrawn="1">
          <p15:clr>
            <a:srgbClr val="F26B43"/>
          </p15:clr>
        </p15:guide>
        <p15:guide id="12" orient="horz" pos="10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4.xml"/><Relationship Id="rId16" Type="http://schemas.openxmlformats.org/officeDocument/2006/relationships/image" Target="../media/image33.jp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23.xml"/><Relationship Id="rId16" Type="http://schemas.openxmlformats.org/officeDocument/2006/relationships/image" Target="../media/image33.jp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457200" y="826994"/>
            <a:ext cx="5584206" cy="1600200"/>
          </a:xfrm>
        </p:spPr>
        <p:txBody>
          <a:bodyPr/>
          <a:lstStyle/>
          <a:p>
            <a:r>
              <a:rPr lang="en-US" sz="2400" dirty="0"/>
              <a:t>Automatization of large-scale data extraction to estimate replicability using Z-Curve</a:t>
            </a:r>
            <a:endParaRPr lang="en-GB" sz="2400" dirty="0"/>
          </a:p>
        </p:txBody>
      </p:sp>
      <p:sp>
        <p:nvSpPr>
          <p:cNvPr id="7" name="Textplatzhalter 6"/>
          <p:cNvSpPr>
            <a:spLocks noGrp="1"/>
          </p:cNvSpPr>
          <p:nvPr>
            <p:ph type="body" sz="quarter" idx="11"/>
          </p:nvPr>
        </p:nvSpPr>
        <p:spPr>
          <a:xfrm>
            <a:off x="294062" y="2941638"/>
            <a:ext cx="4284662" cy="1482659"/>
          </a:xfrm>
        </p:spPr>
        <p:txBody>
          <a:bodyPr/>
          <a:lstStyle/>
          <a:p>
            <a:r>
              <a:rPr lang="en-GB" dirty="0"/>
              <a:t>Julian Quandt</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Hooman Habibnia</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Leonhard Reiter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1,2</a:t>
            </a:r>
            <a:r>
              <a:rPr lang="en-GB" dirty="0"/>
              <a:t>, Anna Shcherbiak</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Anna Wucherer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Susann Fiedler</a:t>
            </a:r>
            <a:r>
              <a:rPr lang="en-US" sz="1200" baseline="30000" dirty="0">
                <a:effectLst/>
                <a:latin typeface="Arial" panose="020B0604020202020204" pitchFamily="34" charset="0"/>
                <a:ea typeface="Times New Roman" panose="02020603050405020304" pitchFamily="18" charset="0"/>
                <a:cs typeface="Times New Roman" panose="02020603050405020304" pitchFamily="18" charset="0"/>
              </a:rPr>
              <a:t>1</a:t>
            </a:r>
            <a:r>
              <a:rPr lang="en-GB" dirty="0"/>
              <a:t> </a:t>
            </a:r>
          </a:p>
          <a:p>
            <a:pPr>
              <a:spcAft>
                <a:spcPts val="0"/>
              </a:spcAft>
            </a:pPr>
            <a:r>
              <a:rPr lang="en-US" sz="900" baseline="30000" dirty="0">
                <a:effectLst/>
                <a:latin typeface="Arial" panose="020B0604020202020204" pitchFamily="34" charset="0"/>
                <a:ea typeface="Times New Roman" panose="02020603050405020304" pitchFamily="18" charset="0"/>
                <a:cs typeface="Times New Roman" panose="02020603050405020304" pitchFamily="18" charset="0"/>
              </a:rPr>
              <a:t>1 </a:t>
            </a:r>
            <a:r>
              <a:rPr lang="en-GB" sz="900" dirty="0"/>
              <a:t>Institute for Cognition and </a:t>
            </a:r>
            <a:r>
              <a:rPr lang="en-GB" sz="900" dirty="0" err="1"/>
              <a:t>Behavior</a:t>
            </a:r>
            <a:r>
              <a:rPr lang="en-GB" sz="900" dirty="0"/>
              <a:t>, Vienna University of Economics and Business</a:t>
            </a:r>
          </a:p>
          <a:p>
            <a:pPr>
              <a:spcAft>
                <a:spcPts val="0"/>
              </a:spcAft>
            </a:pPr>
            <a:r>
              <a:rPr lang="en-US" sz="900" baseline="30000" dirty="0">
                <a:latin typeface="Arial" panose="020B0604020202020204" pitchFamily="34" charset="0"/>
                <a:cs typeface="Times New Roman" panose="02020603050405020304" pitchFamily="18" charset="0"/>
              </a:rPr>
              <a:t>2 </a:t>
            </a:r>
            <a:r>
              <a:rPr lang="en-GB" sz="900" dirty="0"/>
              <a:t>University of Vienna </a:t>
            </a:r>
          </a:p>
        </p:txBody>
      </p:sp>
      <p:sp>
        <p:nvSpPr>
          <p:cNvPr id="8" name="Textplatzhalter 7"/>
          <p:cNvSpPr>
            <a:spLocks noGrp="1"/>
          </p:cNvSpPr>
          <p:nvPr>
            <p:ph type="body" sz="quarter" idx="12"/>
          </p:nvPr>
        </p:nvSpPr>
        <p:spPr/>
        <p:txBody>
          <a:bodyPr/>
          <a:lstStyle/>
          <a:p>
            <a:r>
              <a:rPr lang="en-GB" dirty="0"/>
              <a:t>17 September 2024</a:t>
            </a:r>
          </a:p>
        </p:txBody>
      </p:sp>
    </p:spTree>
    <p:extLst>
      <p:ext uri="{BB962C8B-B14F-4D97-AF65-F5344CB8AC3E}">
        <p14:creationId xmlns:p14="http://schemas.microsoft.com/office/powerpoint/2010/main" val="30021353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05E54-27D5-66AE-9550-FB428DB2C4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BF0A12-44E2-37F8-330C-1661EB574776}"/>
              </a:ext>
            </a:extLst>
          </p:cNvPr>
          <p:cNvSpPr>
            <a:spLocks noGrp="1"/>
          </p:cNvSpPr>
          <p:nvPr>
            <p:ph type="sldNum" sz="quarter" idx="12"/>
          </p:nvPr>
        </p:nvSpPr>
        <p:spPr/>
        <p:txBody>
          <a:bodyPr/>
          <a:lstStyle/>
          <a:p>
            <a:r>
              <a:rPr lang="en-GB"/>
              <a:t>Page </a:t>
            </a:r>
            <a:fld id="{BE3DC40E-DBBE-4E2D-9EEC-FBF0DA0E9179}" type="slidenum">
              <a:rPr lang="en-GB" smtClean="0"/>
              <a:t>10</a:t>
            </a:fld>
            <a:endParaRPr lang="en-GB" dirty="0"/>
          </a:p>
        </p:txBody>
      </p:sp>
      <p:sp>
        <p:nvSpPr>
          <p:cNvPr id="5" name="Title 4">
            <a:extLst>
              <a:ext uri="{FF2B5EF4-FFF2-40B4-BE49-F238E27FC236}">
                <a16:creationId xmlns:a16="http://schemas.microsoft.com/office/drawing/2014/main" id="{A150E310-4186-6976-C30C-C1B16A7F1BB6}"/>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9C76A878-235B-E55E-7014-B87187FB543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355BC4FF-DC22-B9F5-9132-85EBA90CF071}"/>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8A31DF67-74B3-0888-85E8-119C65EDE3DD}"/>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0" name="TextBox 9">
            <a:extLst>
              <a:ext uri="{FF2B5EF4-FFF2-40B4-BE49-F238E27FC236}">
                <a16:creationId xmlns:a16="http://schemas.microsoft.com/office/drawing/2014/main" id="{2A143C72-B1BC-536E-F42E-BFAED944033E}"/>
              </a:ext>
            </a:extLst>
          </p:cNvPr>
          <p:cNvSpPr txBox="1"/>
          <p:nvPr/>
        </p:nvSpPr>
        <p:spPr>
          <a:xfrm>
            <a:off x="527209" y="1440688"/>
            <a:ext cx="453444" cy="126928"/>
          </a:xfrm>
          <a:prstGeom prst="rect">
            <a:avLst/>
          </a:prstGeom>
          <a:noFill/>
        </p:spPr>
        <p:txBody>
          <a:bodyPr wrap="square" rtlCol="0">
            <a:spAutoFit/>
          </a:bodyPr>
          <a:lstStyle/>
          <a:p>
            <a:r>
              <a:rPr lang="en-US" sz="900" dirty="0"/>
              <a:t>.003</a:t>
            </a:r>
            <a:endParaRPr lang="en-DE" sz="900" dirty="0"/>
          </a:p>
        </p:txBody>
      </p:sp>
      <p:sp>
        <p:nvSpPr>
          <p:cNvPr id="11" name="TextBox 10">
            <a:extLst>
              <a:ext uri="{FF2B5EF4-FFF2-40B4-BE49-F238E27FC236}">
                <a16:creationId xmlns:a16="http://schemas.microsoft.com/office/drawing/2014/main" id="{F49DF128-026D-D130-2ED2-0C08F64A1785}"/>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2" name="TextBox 11">
            <a:extLst>
              <a:ext uri="{FF2B5EF4-FFF2-40B4-BE49-F238E27FC236}">
                <a16:creationId xmlns:a16="http://schemas.microsoft.com/office/drawing/2014/main" id="{181B4B82-4370-CBE6-DCE6-5C4D72315BBC}"/>
              </a:ext>
            </a:extLst>
          </p:cNvPr>
          <p:cNvSpPr txBox="1"/>
          <p:nvPr/>
        </p:nvSpPr>
        <p:spPr>
          <a:xfrm>
            <a:off x="2000741" y="2028494"/>
            <a:ext cx="453444" cy="230832"/>
          </a:xfrm>
          <a:prstGeom prst="rect">
            <a:avLst/>
          </a:prstGeom>
          <a:noFill/>
        </p:spPr>
        <p:txBody>
          <a:bodyPr wrap="square" rtlCol="0">
            <a:spAutoFit/>
          </a:bodyPr>
          <a:lstStyle/>
          <a:p>
            <a:r>
              <a:rPr lang="en-US" sz="900" dirty="0"/>
              <a:t>.003</a:t>
            </a:r>
          </a:p>
        </p:txBody>
      </p:sp>
      <p:sp>
        <p:nvSpPr>
          <p:cNvPr id="13" name="TextBox 12">
            <a:extLst>
              <a:ext uri="{FF2B5EF4-FFF2-40B4-BE49-F238E27FC236}">
                <a16:creationId xmlns:a16="http://schemas.microsoft.com/office/drawing/2014/main" id="{FCE39FA7-147B-47A5-393B-0E2DB5B60814}"/>
              </a:ext>
            </a:extLst>
          </p:cNvPr>
          <p:cNvSpPr txBox="1"/>
          <p:nvPr/>
        </p:nvSpPr>
        <p:spPr>
          <a:xfrm>
            <a:off x="690557" y="1899152"/>
            <a:ext cx="453444" cy="126928"/>
          </a:xfrm>
          <a:prstGeom prst="rect">
            <a:avLst/>
          </a:prstGeom>
          <a:noFill/>
        </p:spPr>
        <p:txBody>
          <a:bodyPr wrap="square" rtlCol="0">
            <a:spAutoFit/>
          </a:bodyPr>
          <a:lstStyle/>
          <a:p>
            <a:r>
              <a:rPr lang="en-US" sz="900" dirty="0"/>
              <a:t>.060</a:t>
            </a:r>
            <a:endParaRPr lang="en-DE" sz="900" dirty="0"/>
          </a:p>
        </p:txBody>
      </p:sp>
      <p:sp>
        <p:nvSpPr>
          <p:cNvPr id="14" name="TextBox 13">
            <a:extLst>
              <a:ext uri="{FF2B5EF4-FFF2-40B4-BE49-F238E27FC236}">
                <a16:creationId xmlns:a16="http://schemas.microsoft.com/office/drawing/2014/main" id="{2ACAD1AC-B164-C762-CC44-CEB4EFFE8BF5}"/>
              </a:ext>
            </a:extLst>
          </p:cNvPr>
          <p:cNvSpPr txBox="1"/>
          <p:nvPr/>
        </p:nvSpPr>
        <p:spPr>
          <a:xfrm>
            <a:off x="1639285" y="1627441"/>
            <a:ext cx="453444" cy="126928"/>
          </a:xfrm>
          <a:prstGeom prst="rect">
            <a:avLst/>
          </a:prstGeom>
          <a:noFill/>
        </p:spPr>
        <p:txBody>
          <a:bodyPr wrap="square" rtlCol="0">
            <a:spAutoFit/>
          </a:bodyPr>
          <a:lstStyle/>
          <a:p>
            <a:r>
              <a:rPr lang="en-US" sz="900" dirty="0"/>
              <a:t>.011</a:t>
            </a:r>
          </a:p>
        </p:txBody>
      </p:sp>
      <p:sp>
        <p:nvSpPr>
          <p:cNvPr id="15" name="TextBox 14">
            <a:extLst>
              <a:ext uri="{FF2B5EF4-FFF2-40B4-BE49-F238E27FC236}">
                <a16:creationId xmlns:a16="http://schemas.microsoft.com/office/drawing/2014/main" id="{B56065BB-8969-E9AA-141E-B715BE805E3E}"/>
              </a:ext>
            </a:extLst>
          </p:cNvPr>
          <p:cNvSpPr txBox="1"/>
          <p:nvPr/>
        </p:nvSpPr>
        <p:spPr>
          <a:xfrm>
            <a:off x="630397" y="2970474"/>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6D04C586-E5B5-0B0C-BC3A-C3FBB30B7CE9}"/>
              </a:ext>
            </a:extLst>
          </p:cNvPr>
          <p:cNvSpPr txBox="1"/>
          <p:nvPr/>
        </p:nvSpPr>
        <p:spPr>
          <a:xfrm>
            <a:off x="1998636" y="1695752"/>
            <a:ext cx="453444" cy="230832"/>
          </a:xfrm>
          <a:prstGeom prst="rect">
            <a:avLst/>
          </a:prstGeom>
          <a:noFill/>
        </p:spPr>
        <p:txBody>
          <a:bodyPr wrap="square" rtlCol="0">
            <a:spAutoFit/>
          </a:bodyPr>
          <a:lstStyle/>
          <a:p>
            <a:r>
              <a:rPr lang="en-US" sz="900" dirty="0"/>
              <a:t>.023</a:t>
            </a:r>
          </a:p>
        </p:txBody>
      </p:sp>
      <p:sp>
        <p:nvSpPr>
          <p:cNvPr id="17" name="TextBox 16">
            <a:extLst>
              <a:ext uri="{FF2B5EF4-FFF2-40B4-BE49-F238E27FC236}">
                <a16:creationId xmlns:a16="http://schemas.microsoft.com/office/drawing/2014/main" id="{CDB995C7-F316-2128-F558-4509E2BE933B}"/>
              </a:ext>
            </a:extLst>
          </p:cNvPr>
          <p:cNvSpPr txBox="1"/>
          <p:nvPr/>
        </p:nvSpPr>
        <p:spPr>
          <a:xfrm>
            <a:off x="1108260" y="1134041"/>
            <a:ext cx="453444" cy="126928"/>
          </a:xfrm>
          <a:prstGeom prst="rect">
            <a:avLst/>
          </a:prstGeom>
          <a:noFill/>
        </p:spPr>
        <p:txBody>
          <a:bodyPr wrap="square" rtlCol="0">
            <a:spAutoFit/>
          </a:bodyPr>
          <a:lstStyle/>
          <a:p>
            <a:r>
              <a:rPr lang="en-US" sz="900" dirty="0"/>
              <a:t>.002</a:t>
            </a:r>
            <a:endParaRPr lang="en-DE" sz="900" dirty="0"/>
          </a:p>
        </p:txBody>
      </p:sp>
      <p:sp>
        <p:nvSpPr>
          <p:cNvPr id="18" name="TextBox 17">
            <a:extLst>
              <a:ext uri="{FF2B5EF4-FFF2-40B4-BE49-F238E27FC236}">
                <a16:creationId xmlns:a16="http://schemas.microsoft.com/office/drawing/2014/main" id="{35F4A19C-9649-5E9E-53EC-4AC70253AAC9}"/>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19" name="TextBox 18">
            <a:extLst>
              <a:ext uri="{FF2B5EF4-FFF2-40B4-BE49-F238E27FC236}">
                <a16:creationId xmlns:a16="http://schemas.microsoft.com/office/drawing/2014/main" id="{5BADDE03-14B1-B47F-F8D2-99EA4EF70C0D}"/>
              </a:ext>
            </a:extLst>
          </p:cNvPr>
          <p:cNvSpPr txBox="1"/>
          <p:nvPr/>
        </p:nvSpPr>
        <p:spPr>
          <a:xfrm>
            <a:off x="814810" y="1657824"/>
            <a:ext cx="453444" cy="126928"/>
          </a:xfrm>
          <a:prstGeom prst="rect">
            <a:avLst/>
          </a:prstGeom>
          <a:noFill/>
        </p:spPr>
        <p:txBody>
          <a:bodyPr wrap="square" rtlCol="0">
            <a:spAutoFit/>
          </a:bodyPr>
          <a:lstStyle/>
          <a:p>
            <a:r>
              <a:rPr lang="en-US" sz="900" dirty="0"/>
              <a:t>.059</a:t>
            </a:r>
          </a:p>
        </p:txBody>
      </p:sp>
      <p:sp>
        <p:nvSpPr>
          <p:cNvPr id="20" name="TextBox 19">
            <a:extLst>
              <a:ext uri="{FF2B5EF4-FFF2-40B4-BE49-F238E27FC236}">
                <a16:creationId xmlns:a16="http://schemas.microsoft.com/office/drawing/2014/main" id="{1D0E67CB-89D9-5170-34AC-CBC38BDF2B37}"/>
              </a:ext>
            </a:extLst>
          </p:cNvPr>
          <p:cNvSpPr txBox="1"/>
          <p:nvPr/>
        </p:nvSpPr>
        <p:spPr>
          <a:xfrm>
            <a:off x="238484" y="1867609"/>
            <a:ext cx="453444" cy="126928"/>
          </a:xfrm>
          <a:prstGeom prst="rect">
            <a:avLst/>
          </a:prstGeom>
          <a:noFill/>
        </p:spPr>
        <p:txBody>
          <a:bodyPr wrap="square" rtlCol="0">
            <a:spAutoFit/>
          </a:bodyPr>
          <a:lstStyle/>
          <a:p>
            <a:r>
              <a:rPr lang="en-US" sz="900" dirty="0"/>
              <a:t>.013</a:t>
            </a:r>
            <a:endParaRPr lang="en-DE" sz="900" dirty="0"/>
          </a:p>
        </p:txBody>
      </p:sp>
      <p:sp>
        <p:nvSpPr>
          <p:cNvPr id="21" name="TextBox 20">
            <a:extLst>
              <a:ext uri="{FF2B5EF4-FFF2-40B4-BE49-F238E27FC236}">
                <a16:creationId xmlns:a16="http://schemas.microsoft.com/office/drawing/2014/main" id="{62FE18D3-DFD0-D734-ADD8-C856F7C9FD47}"/>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CB2E3418-4F09-CAAA-BAE9-625105343D08}"/>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3" name="TextBox 22">
            <a:extLst>
              <a:ext uri="{FF2B5EF4-FFF2-40B4-BE49-F238E27FC236}">
                <a16:creationId xmlns:a16="http://schemas.microsoft.com/office/drawing/2014/main" id="{A3BB197A-635A-6E2C-112F-2686CC125E9F}"/>
              </a:ext>
            </a:extLst>
          </p:cNvPr>
          <p:cNvSpPr txBox="1"/>
          <p:nvPr/>
        </p:nvSpPr>
        <p:spPr>
          <a:xfrm>
            <a:off x="358042" y="2826260"/>
            <a:ext cx="453444" cy="126928"/>
          </a:xfrm>
          <a:prstGeom prst="rect">
            <a:avLst/>
          </a:prstGeom>
          <a:noFill/>
        </p:spPr>
        <p:txBody>
          <a:bodyPr wrap="square" rtlCol="0">
            <a:spAutoFit/>
          </a:bodyPr>
          <a:lstStyle/>
          <a:p>
            <a:r>
              <a:rPr lang="en-US" sz="900" dirty="0"/>
              <a:t>.004</a:t>
            </a:r>
            <a:endParaRPr lang="en-DE" sz="900" dirty="0"/>
          </a:p>
        </p:txBody>
      </p:sp>
      <p:sp>
        <p:nvSpPr>
          <p:cNvPr id="24" name="TextBox 23">
            <a:extLst>
              <a:ext uri="{FF2B5EF4-FFF2-40B4-BE49-F238E27FC236}">
                <a16:creationId xmlns:a16="http://schemas.microsoft.com/office/drawing/2014/main" id="{2706D920-33E5-9E59-C13F-FF08DCB1E649}"/>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sp>
        <p:nvSpPr>
          <p:cNvPr id="25" name="TextBox 24">
            <a:extLst>
              <a:ext uri="{FF2B5EF4-FFF2-40B4-BE49-F238E27FC236}">
                <a16:creationId xmlns:a16="http://schemas.microsoft.com/office/drawing/2014/main" id="{AA6E476A-789B-04AF-9422-D6AB3EA568A3}"/>
              </a:ext>
            </a:extLst>
          </p:cNvPr>
          <p:cNvSpPr txBox="1"/>
          <p:nvPr/>
        </p:nvSpPr>
        <p:spPr>
          <a:xfrm>
            <a:off x="2094730" y="2263807"/>
            <a:ext cx="453444" cy="230832"/>
          </a:xfrm>
          <a:prstGeom prst="rect">
            <a:avLst/>
          </a:prstGeom>
          <a:noFill/>
        </p:spPr>
        <p:txBody>
          <a:bodyPr wrap="square" rtlCol="0">
            <a:spAutoFit/>
          </a:bodyPr>
          <a:lstStyle/>
          <a:p>
            <a:r>
              <a:rPr lang="en-US" sz="900" dirty="0"/>
              <a:t>.047</a:t>
            </a:r>
            <a:endParaRPr lang="en-DE" sz="900" dirty="0"/>
          </a:p>
        </p:txBody>
      </p:sp>
      <p:sp>
        <p:nvSpPr>
          <p:cNvPr id="26" name="TextBox 25">
            <a:extLst>
              <a:ext uri="{FF2B5EF4-FFF2-40B4-BE49-F238E27FC236}">
                <a16:creationId xmlns:a16="http://schemas.microsoft.com/office/drawing/2014/main" id="{0BE5E990-6870-95E9-498E-9C6EEF36A0DC}"/>
              </a:ext>
            </a:extLst>
          </p:cNvPr>
          <p:cNvSpPr txBox="1"/>
          <p:nvPr/>
        </p:nvSpPr>
        <p:spPr>
          <a:xfrm>
            <a:off x="1614919" y="1922610"/>
            <a:ext cx="453444" cy="230832"/>
          </a:xfrm>
          <a:prstGeom prst="rect">
            <a:avLst/>
          </a:prstGeom>
          <a:noFill/>
        </p:spPr>
        <p:txBody>
          <a:bodyPr wrap="square" rtlCol="0">
            <a:spAutoFit/>
          </a:bodyPr>
          <a:lstStyle/>
          <a:p>
            <a:r>
              <a:rPr lang="en-US" sz="900" dirty="0"/>
              <a:t>.006</a:t>
            </a:r>
            <a:endParaRPr lang="en-DE" sz="900" dirty="0"/>
          </a:p>
        </p:txBody>
      </p:sp>
      <p:sp>
        <p:nvSpPr>
          <p:cNvPr id="27" name="TextBox 26">
            <a:extLst>
              <a:ext uri="{FF2B5EF4-FFF2-40B4-BE49-F238E27FC236}">
                <a16:creationId xmlns:a16="http://schemas.microsoft.com/office/drawing/2014/main" id="{F4475D8B-A70A-7975-EF95-9C958262515F}"/>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B4BEB646-5BD3-70F1-7088-DCF5E78903DD}"/>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29" name="TextBox 28">
            <a:extLst>
              <a:ext uri="{FF2B5EF4-FFF2-40B4-BE49-F238E27FC236}">
                <a16:creationId xmlns:a16="http://schemas.microsoft.com/office/drawing/2014/main" id="{7727CDFB-D1A9-686F-2036-EA81C6547C45}"/>
              </a:ext>
            </a:extLst>
          </p:cNvPr>
          <p:cNvSpPr txBox="1"/>
          <p:nvPr/>
        </p:nvSpPr>
        <p:spPr>
          <a:xfrm>
            <a:off x="2054544" y="2531251"/>
            <a:ext cx="453444" cy="126928"/>
          </a:xfrm>
          <a:prstGeom prst="rect">
            <a:avLst/>
          </a:prstGeom>
          <a:noFill/>
        </p:spPr>
        <p:txBody>
          <a:bodyPr wrap="square" rtlCol="0">
            <a:spAutoFit/>
          </a:bodyPr>
          <a:lstStyle/>
          <a:p>
            <a:r>
              <a:rPr lang="en-US" sz="900" dirty="0"/>
              <a:t>.019</a:t>
            </a:r>
            <a:endParaRPr lang="en-DE" sz="900" dirty="0"/>
          </a:p>
        </p:txBody>
      </p:sp>
      <p:sp>
        <p:nvSpPr>
          <p:cNvPr id="30" name="TextBox 29">
            <a:extLst>
              <a:ext uri="{FF2B5EF4-FFF2-40B4-BE49-F238E27FC236}">
                <a16:creationId xmlns:a16="http://schemas.microsoft.com/office/drawing/2014/main" id="{F5177904-A365-36A7-D4F0-2DB0C8A445D6}"/>
              </a:ext>
            </a:extLst>
          </p:cNvPr>
          <p:cNvSpPr txBox="1"/>
          <p:nvPr/>
        </p:nvSpPr>
        <p:spPr>
          <a:xfrm>
            <a:off x="1625547" y="3061508"/>
            <a:ext cx="453444" cy="126928"/>
          </a:xfrm>
          <a:prstGeom prst="rect">
            <a:avLst/>
          </a:prstGeom>
          <a:noFill/>
        </p:spPr>
        <p:txBody>
          <a:bodyPr wrap="square" rtlCol="0">
            <a:spAutoFit/>
          </a:bodyPr>
          <a:lstStyle/>
          <a:p>
            <a:r>
              <a:rPr lang="en-US" sz="900" dirty="0"/>
              <a:t>.007</a:t>
            </a:r>
            <a:endParaRPr lang="en-DE" sz="900" dirty="0"/>
          </a:p>
        </p:txBody>
      </p:sp>
      <p:sp>
        <p:nvSpPr>
          <p:cNvPr id="31" name="TextBox 30">
            <a:extLst>
              <a:ext uri="{FF2B5EF4-FFF2-40B4-BE49-F238E27FC236}">
                <a16:creationId xmlns:a16="http://schemas.microsoft.com/office/drawing/2014/main" id="{ADE73527-E991-1393-80E5-C7F713BE07F4}"/>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sp>
        <p:nvSpPr>
          <p:cNvPr id="32" name="TextBox 31">
            <a:extLst>
              <a:ext uri="{FF2B5EF4-FFF2-40B4-BE49-F238E27FC236}">
                <a16:creationId xmlns:a16="http://schemas.microsoft.com/office/drawing/2014/main" id="{61F86A0B-2F40-F198-0FE9-569EEB947EF3}"/>
              </a:ext>
            </a:extLst>
          </p:cNvPr>
          <p:cNvSpPr txBox="1"/>
          <p:nvPr/>
        </p:nvSpPr>
        <p:spPr>
          <a:xfrm>
            <a:off x="1264930" y="1535357"/>
            <a:ext cx="671557" cy="230832"/>
          </a:xfrm>
          <a:prstGeom prst="rect">
            <a:avLst/>
          </a:prstGeom>
          <a:noFill/>
        </p:spPr>
        <p:txBody>
          <a:bodyPr wrap="square" rtlCol="0">
            <a:spAutoFit/>
          </a:bodyPr>
          <a:lstStyle/>
          <a:p>
            <a:r>
              <a:rPr lang="en-US" sz="900" dirty="0"/>
              <a:t>.023</a:t>
            </a:r>
            <a:endParaRPr lang="en-DE" sz="900" dirty="0"/>
          </a:p>
        </p:txBody>
      </p:sp>
      <p:sp>
        <p:nvSpPr>
          <p:cNvPr id="33" name="TextBox 32">
            <a:extLst>
              <a:ext uri="{FF2B5EF4-FFF2-40B4-BE49-F238E27FC236}">
                <a16:creationId xmlns:a16="http://schemas.microsoft.com/office/drawing/2014/main" id="{A7F14708-9701-CD92-1D5E-117514D13CF1}"/>
              </a:ext>
            </a:extLst>
          </p:cNvPr>
          <p:cNvSpPr txBox="1"/>
          <p:nvPr/>
        </p:nvSpPr>
        <p:spPr>
          <a:xfrm>
            <a:off x="1483044" y="1224518"/>
            <a:ext cx="453444" cy="126928"/>
          </a:xfrm>
          <a:prstGeom prst="rect">
            <a:avLst/>
          </a:prstGeom>
          <a:noFill/>
        </p:spPr>
        <p:txBody>
          <a:bodyPr wrap="square" rtlCol="0">
            <a:spAutoFit/>
          </a:bodyPr>
          <a:lstStyle/>
          <a:p>
            <a:r>
              <a:rPr lang="en-US" sz="900" dirty="0"/>
              <a:t>.105</a:t>
            </a:r>
            <a:endParaRPr lang="en-DE" sz="900" dirty="0"/>
          </a:p>
        </p:txBody>
      </p:sp>
      <p:sp>
        <p:nvSpPr>
          <p:cNvPr id="34" name="TextBox 33">
            <a:extLst>
              <a:ext uri="{FF2B5EF4-FFF2-40B4-BE49-F238E27FC236}">
                <a16:creationId xmlns:a16="http://schemas.microsoft.com/office/drawing/2014/main" id="{3B4DF5B1-8C55-77EE-EEA2-67EB71D5FC0F}"/>
              </a:ext>
            </a:extLst>
          </p:cNvPr>
          <p:cNvSpPr txBox="1"/>
          <p:nvPr/>
        </p:nvSpPr>
        <p:spPr>
          <a:xfrm>
            <a:off x="1730491" y="1375632"/>
            <a:ext cx="453444" cy="230832"/>
          </a:xfrm>
          <a:prstGeom prst="rect">
            <a:avLst/>
          </a:prstGeom>
          <a:noFill/>
        </p:spPr>
        <p:txBody>
          <a:bodyPr wrap="square" rtlCol="0">
            <a:spAutoFit/>
          </a:bodyPr>
          <a:lstStyle/>
          <a:p>
            <a:r>
              <a:rPr lang="en-US" sz="900" dirty="0"/>
              <a:t>.012</a:t>
            </a:r>
            <a:endParaRPr lang="en-DE" sz="900" dirty="0"/>
          </a:p>
        </p:txBody>
      </p:sp>
      <p:sp>
        <p:nvSpPr>
          <p:cNvPr id="35" name="TextBox 34">
            <a:extLst>
              <a:ext uri="{FF2B5EF4-FFF2-40B4-BE49-F238E27FC236}">
                <a16:creationId xmlns:a16="http://schemas.microsoft.com/office/drawing/2014/main" id="{C7BF2CFB-BA6D-C80C-117D-FCC9CC80C56C}"/>
              </a:ext>
            </a:extLst>
          </p:cNvPr>
          <p:cNvSpPr txBox="1"/>
          <p:nvPr/>
        </p:nvSpPr>
        <p:spPr>
          <a:xfrm>
            <a:off x="1847762" y="2865144"/>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F1EBD8B2-4712-4A96-340D-E9419C5F4037}"/>
              </a:ext>
            </a:extLst>
          </p:cNvPr>
          <p:cNvSpPr txBox="1"/>
          <p:nvPr/>
        </p:nvSpPr>
        <p:spPr>
          <a:xfrm>
            <a:off x="1324369" y="2194909"/>
            <a:ext cx="453444" cy="126928"/>
          </a:xfrm>
          <a:prstGeom prst="rect">
            <a:avLst/>
          </a:prstGeom>
          <a:noFill/>
        </p:spPr>
        <p:txBody>
          <a:bodyPr wrap="square" rtlCol="0">
            <a:spAutoFit/>
          </a:bodyPr>
          <a:lstStyle/>
          <a:p>
            <a:r>
              <a:rPr lang="en-US" sz="900" dirty="0"/>
              <a:t>.033</a:t>
            </a:r>
            <a:endParaRPr lang="en-DE" sz="900" dirty="0"/>
          </a:p>
        </p:txBody>
      </p:sp>
      <p:sp>
        <p:nvSpPr>
          <p:cNvPr id="42" name="TextBox 41">
            <a:extLst>
              <a:ext uri="{FF2B5EF4-FFF2-40B4-BE49-F238E27FC236}">
                <a16:creationId xmlns:a16="http://schemas.microsoft.com/office/drawing/2014/main" id="{772A4F7C-95A0-9593-4098-66A751174CD0}"/>
              </a:ext>
            </a:extLst>
          </p:cNvPr>
          <p:cNvSpPr txBox="1"/>
          <p:nvPr/>
        </p:nvSpPr>
        <p:spPr>
          <a:xfrm>
            <a:off x="1414908" y="2837274"/>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6962BB14-682D-C0CC-EB06-D89A40A36E27}"/>
              </a:ext>
            </a:extLst>
          </p:cNvPr>
          <p:cNvSpPr txBox="1"/>
          <p:nvPr/>
        </p:nvSpPr>
        <p:spPr>
          <a:xfrm>
            <a:off x="563352" y="2624497"/>
            <a:ext cx="453444" cy="126928"/>
          </a:xfrm>
          <a:prstGeom prst="rect">
            <a:avLst/>
          </a:prstGeom>
          <a:noFill/>
        </p:spPr>
        <p:txBody>
          <a:bodyPr wrap="square" rtlCol="0">
            <a:spAutoFit/>
          </a:bodyPr>
          <a:lstStyle/>
          <a:p>
            <a:r>
              <a:rPr lang="en-US" sz="900" dirty="0"/>
              <a:t>.329</a:t>
            </a:r>
            <a:endParaRPr lang="en-DE" sz="900" dirty="0"/>
          </a:p>
        </p:txBody>
      </p:sp>
      <p:sp>
        <p:nvSpPr>
          <p:cNvPr id="44" name="TextBox 43">
            <a:extLst>
              <a:ext uri="{FF2B5EF4-FFF2-40B4-BE49-F238E27FC236}">
                <a16:creationId xmlns:a16="http://schemas.microsoft.com/office/drawing/2014/main" id="{5067E139-A757-F0ED-AE84-57C85D83B350}"/>
              </a:ext>
            </a:extLst>
          </p:cNvPr>
          <p:cNvSpPr txBox="1"/>
          <p:nvPr/>
        </p:nvSpPr>
        <p:spPr>
          <a:xfrm>
            <a:off x="1341718" y="2502017"/>
            <a:ext cx="453444" cy="126928"/>
          </a:xfrm>
          <a:prstGeom prst="rect">
            <a:avLst/>
          </a:prstGeom>
          <a:noFill/>
        </p:spPr>
        <p:txBody>
          <a:bodyPr wrap="square" rtlCol="0">
            <a:spAutoFit/>
          </a:bodyPr>
          <a:lstStyle/>
          <a:p>
            <a:r>
              <a:rPr lang="en-US" sz="900" dirty="0"/>
              <a:t>.515</a:t>
            </a:r>
            <a:endParaRPr lang="en-DE" sz="900" dirty="0"/>
          </a:p>
        </p:txBody>
      </p:sp>
      <p:sp>
        <p:nvSpPr>
          <p:cNvPr id="46" name="TextBox 45">
            <a:extLst>
              <a:ext uri="{FF2B5EF4-FFF2-40B4-BE49-F238E27FC236}">
                <a16:creationId xmlns:a16="http://schemas.microsoft.com/office/drawing/2014/main" id="{11B39AB7-6350-5993-60C3-E1A9494E325C}"/>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sp>
        <p:nvSpPr>
          <p:cNvPr id="47" name="TextBox 46">
            <a:extLst>
              <a:ext uri="{FF2B5EF4-FFF2-40B4-BE49-F238E27FC236}">
                <a16:creationId xmlns:a16="http://schemas.microsoft.com/office/drawing/2014/main" id="{0273AF02-3A9E-7914-1FDB-7F631B36E5A5}"/>
              </a:ext>
            </a:extLst>
          </p:cNvPr>
          <p:cNvSpPr txBox="1"/>
          <p:nvPr/>
        </p:nvSpPr>
        <p:spPr>
          <a:xfrm>
            <a:off x="244647" y="2454279"/>
            <a:ext cx="453444" cy="126928"/>
          </a:xfrm>
          <a:prstGeom prst="rect">
            <a:avLst/>
          </a:prstGeom>
          <a:noFill/>
        </p:spPr>
        <p:txBody>
          <a:bodyPr wrap="square" rtlCol="0">
            <a:spAutoFit/>
          </a:bodyPr>
          <a:lstStyle/>
          <a:p>
            <a:r>
              <a:rPr lang="en-US" sz="900" dirty="0"/>
              <a:t>.048</a:t>
            </a:r>
          </a:p>
        </p:txBody>
      </p:sp>
      <p:sp>
        <p:nvSpPr>
          <p:cNvPr id="48" name="TextBox 47">
            <a:extLst>
              <a:ext uri="{FF2B5EF4-FFF2-40B4-BE49-F238E27FC236}">
                <a16:creationId xmlns:a16="http://schemas.microsoft.com/office/drawing/2014/main" id="{C29833D6-12AD-FAAE-B34C-266E0190CCEB}"/>
              </a:ext>
            </a:extLst>
          </p:cNvPr>
          <p:cNvSpPr txBox="1"/>
          <p:nvPr/>
        </p:nvSpPr>
        <p:spPr>
          <a:xfrm>
            <a:off x="616247" y="2251193"/>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13A99B23-144E-AA45-0E58-7152F924DE0C}"/>
              </a:ext>
            </a:extLst>
          </p:cNvPr>
          <p:cNvSpPr txBox="1"/>
          <p:nvPr/>
        </p:nvSpPr>
        <p:spPr>
          <a:xfrm>
            <a:off x="1184196" y="3218920"/>
            <a:ext cx="453444" cy="126928"/>
          </a:xfrm>
          <a:prstGeom prst="rect">
            <a:avLst/>
          </a:prstGeom>
          <a:noFill/>
        </p:spPr>
        <p:txBody>
          <a:bodyPr wrap="square" rtlCol="0">
            <a:spAutoFit/>
          </a:bodyPr>
          <a:lstStyle/>
          <a:p>
            <a:r>
              <a:rPr lang="en-US" sz="900" dirty="0"/>
              <a:t>.001</a:t>
            </a:r>
          </a:p>
        </p:txBody>
      </p:sp>
      <p:sp>
        <p:nvSpPr>
          <p:cNvPr id="50" name="TextBox 49">
            <a:extLst>
              <a:ext uri="{FF2B5EF4-FFF2-40B4-BE49-F238E27FC236}">
                <a16:creationId xmlns:a16="http://schemas.microsoft.com/office/drawing/2014/main" id="{F505DEC9-1E88-5207-4D6F-CEF396AAE89C}"/>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50B8310F-DBE8-A6DB-F038-DC703EE07DAF}"/>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8E0B2831-7EDB-0680-8919-727D80056321}"/>
              </a:ext>
            </a:extLst>
          </p:cNvPr>
          <p:cNvPicPr>
            <a:picLocks noChangeAspect="1"/>
          </p:cNvPicPr>
          <p:nvPr/>
        </p:nvPicPr>
        <p:blipFill>
          <a:blip r:embed="rId4">
            <a:extLst>
              <a:ext uri="{28A0092B-C50C-407E-A947-70E740481C1C}">
                <a14:useLocalDpi xmlns:a14="http://schemas.microsoft.com/office/drawing/2010/main" val="0"/>
              </a:ext>
            </a:extLst>
          </a:blip>
          <a:srcRect l="25318" t="7977" r="17945" b="11737"/>
          <a:stretch/>
        </p:blipFill>
        <p:spPr>
          <a:xfrm>
            <a:off x="8006889" y="2543700"/>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ACFB4696-0933-7D5C-20E7-7DCC33CB54C3}"/>
              </a:ext>
            </a:extLst>
          </p:cNvPr>
          <p:cNvPicPr>
            <a:picLocks noChangeAspect="1"/>
          </p:cNvPicPr>
          <p:nvPr/>
        </p:nvPicPr>
        <p:blipFill>
          <a:blip r:embed="rId5">
            <a:extLst>
              <a:ext uri="{28A0092B-C50C-407E-A947-70E740481C1C}">
                <a14:useLocalDpi xmlns:a14="http://schemas.microsoft.com/office/drawing/2010/main" val="0"/>
              </a:ext>
            </a:extLst>
          </a:blip>
          <a:srcRect r="71462"/>
          <a:stretch/>
        </p:blipFill>
        <p:spPr>
          <a:xfrm>
            <a:off x="4677612" y="3610025"/>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F1D1E272-8234-C5F3-7910-26A5A3B2598C}"/>
              </a:ext>
            </a:extLst>
          </p:cNvPr>
          <p:cNvPicPr>
            <a:picLocks noChangeAspect="1"/>
          </p:cNvPicPr>
          <p:nvPr/>
        </p:nvPicPr>
        <p:blipFill>
          <a:blip r:embed="rId5">
            <a:extLst>
              <a:ext uri="{28A0092B-C50C-407E-A947-70E740481C1C}">
                <a14:useLocalDpi xmlns:a14="http://schemas.microsoft.com/office/drawing/2010/main" val="0"/>
              </a:ext>
            </a:extLst>
          </a:blip>
          <a:srcRect l="28270" r="51400" b="9346"/>
          <a:stretch/>
        </p:blipFill>
        <p:spPr>
          <a:xfrm>
            <a:off x="6590617" y="170150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AE8D7403-DAC1-E089-6B9E-5B0A97667EC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6612794" y="3718982"/>
            <a:ext cx="830888" cy="1683902"/>
          </a:xfrm>
          <a:prstGeom prst="rect">
            <a:avLst/>
          </a:prstGeom>
        </p:spPr>
      </p:pic>
      <p:pic>
        <p:nvPicPr>
          <p:cNvPr id="82" name="Picture 81" descr="A group of kids in lab coats&#10;&#10;Description automatically generated">
            <a:extLst>
              <a:ext uri="{FF2B5EF4-FFF2-40B4-BE49-F238E27FC236}">
                <a16:creationId xmlns:a16="http://schemas.microsoft.com/office/drawing/2014/main" id="{94C252C2-2A94-56BD-8478-147FC773E86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4677612" y="1567103"/>
            <a:ext cx="1192024" cy="1928295"/>
          </a:xfrm>
          <a:prstGeom prst="rect">
            <a:avLst/>
          </a:prstGeom>
        </p:spPr>
      </p:pic>
    </p:spTree>
    <p:extLst>
      <p:ext uri="{BB962C8B-B14F-4D97-AF65-F5344CB8AC3E}">
        <p14:creationId xmlns:p14="http://schemas.microsoft.com/office/powerpoint/2010/main" val="34717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2.22222E-6 L -0.22605 -0.01334 " pathEditMode="relative" rAng="0" ptsTypes="AA">
                                      <p:cBhvr>
                                        <p:cTn id="6" dur="1000" fill="hold"/>
                                        <p:tgtEl>
                                          <p:spTgt spid="82"/>
                                        </p:tgtEl>
                                        <p:attrNameLst>
                                          <p:attrName>ppt_x</p:attrName>
                                          <p:attrName>ppt_y</p:attrName>
                                        </p:attrNameLst>
                                      </p:cBhvr>
                                      <p:rCtr x="-11302" y="-66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2605 -0.01334 L -0.4408 0.32805 " pathEditMode="relative" rAng="0" ptsTypes="AA">
                                      <p:cBhvr>
                                        <p:cTn id="10" dur="1000" fill="hold"/>
                                        <p:tgtEl>
                                          <p:spTgt spid="82"/>
                                        </p:tgtEl>
                                        <p:attrNameLst>
                                          <p:attrName>ppt_x</p:attrName>
                                          <p:attrName>ppt_y</p:attrName>
                                        </p:attrNameLst>
                                      </p:cBhvr>
                                      <p:rCtr x="-10747" y="17056"/>
                                    </p:animMotion>
                                  </p:childTnLst>
                                </p:cTn>
                              </p:par>
                              <p:par>
                                <p:cTn id="11" presetID="42" presetClass="path" presetSubtype="0" accel="50000" decel="50000" fill="hold" grpId="0" nodeType="withEffect">
                                  <p:stCondLst>
                                    <p:cond delay="0"/>
                                  </p:stCondLst>
                                  <p:childTnLst>
                                    <p:animMotion origin="layout" path="M 0 1.11111E-6 L -0.11944 0.41417 " pathEditMode="relative" rAng="0" ptsTypes="AA">
                                      <p:cBhvr>
                                        <p:cTn id="12" dur="1000" fill="hold"/>
                                        <p:tgtEl>
                                          <p:spTgt spid="32"/>
                                        </p:tgtEl>
                                        <p:attrNameLst>
                                          <p:attrName>ppt_x</p:attrName>
                                          <p:attrName>ppt_y</p:attrName>
                                        </p:attrNameLst>
                                      </p:cBhvr>
                                      <p:rCtr x="-5972" y="20694"/>
                                    </p:animMotion>
                                  </p:childTnLst>
                                </p:cTn>
                              </p:par>
                              <p:par>
                                <p:cTn id="13" presetID="42" presetClass="path" presetSubtype="0" accel="50000" decel="50000" fill="hold" grpId="0" nodeType="withEffect">
                                  <p:stCondLst>
                                    <p:cond delay="0"/>
                                  </p:stCondLst>
                                  <p:childTnLst>
                                    <p:animMotion origin="layout" path="M 2.22222E-6 1.11111E-6 L -0.12101 0.29194 " pathEditMode="relative" rAng="0" ptsTypes="AA">
                                      <p:cBhvr>
                                        <p:cTn id="14" dur="1000" fill="hold"/>
                                        <p:tgtEl>
                                          <p:spTgt spid="44"/>
                                        </p:tgtEl>
                                        <p:attrNameLst>
                                          <p:attrName>ppt_x</p:attrName>
                                          <p:attrName>ppt_y</p:attrName>
                                        </p:attrNameLst>
                                      </p:cBhvr>
                                      <p:rCtr x="-6059" y="14583"/>
                                    </p:animMotion>
                                  </p:childTnLst>
                                </p:cTn>
                              </p:par>
                              <p:par>
                                <p:cTn id="15" presetID="42" presetClass="path" presetSubtype="0" accel="50000" decel="50000" fill="hold" grpId="0" nodeType="withEffect">
                                  <p:stCondLst>
                                    <p:cond delay="0"/>
                                  </p:stCondLst>
                                  <p:childTnLst>
                                    <p:animMotion origin="layout" path="M 2.5E-6 0 L -0.04236 0.2475 " pathEditMode="relative" rAng="0" ptsTypes="AA">
                                      <p:cBhvr>
                                        <p:cTn id="16" dur="1000" fill="hold"/>
                                        <p:tgtEl>
                                          <p:spTgt spid="48"/>
                                        </p:tgtEl>
                                        <p:attrNameLst>
                                          <p:attrName>ppt_x</p:attrName>
                                          <p:attrName>ppt_y</p:attrName>
                                        </p:attrNameLst>
                                      </p:cBhvr>
                                      <p:rCtr x="-2118" y="12361"/>
                                    </p:animMotion>
                                  </p:childTnLst>
                                </p:cTn>
                              </p:par>
                              <p:par>
                                <p:cTn id="17" presetID="42" presetClass="path" presetSubtype="0" accel="50000" decel="50000" fill="hold" grpId="0" nodeType="withEffect">
                                  <p:stCondLst>
                                    <p:cond delay="0"/>
                                  </p:stCondLst>
                                  <p:childTnLst>
                                    <p:animMotion origin="layout" path="M -2.77778E-7 -4.44444E-6 L -0.10382 0.21112 " pathEditMode="relative" rAng="0" ptsTypes="AA">
                                      <p:cBhvr>
                                        <p:cTn id="18" dur="1000" fill="hold"/>
                                        <p:tgtEl>
                                          <p:spTgt spid="49"/>
                                        </p:tgtEl>
                                        <p:attrNameLst>
                                          <p:attrName>ppt_x</p:attrName>
                                          <p:attrName>ppt_y</p:attrName>
                                        </p:attrNameLst>
                                      </p:cBhvr>
                                      <p:rCtr x="-5191" y="10556"/>
                                    </p:animMotion>
                                  </p:childTnLst>
                                </p:cTn>
                              </p:par>
                              <p:par>
                                <p:cTn id="19" presetID="42" presetClass="path" presetSubtype="0" accel="50000" decel="50000" fill="hold" grpId="0" nodeType="withEffect">
                                  <p:stCondLst>
                                    <p:cond delay="0"/>
                                  </p:stCondLst>
                                  <p:childTnLst>
                                    <p:animMotion origin="layout" path="M 8.33333E-7 1.11111E-6 L -0.19896 0.37833 " pathEditMode="relative" rAng="0" ptsTypes="AA">
                                      <p:cBhvr>
                                        <p:cTn id="20" dur="1000" fill="hold"/>
                                        <p:tgtEl>
                                          <p:spTgt spid="29"/>
                                        </p:tgtEl>
                                        <p:attrNameLst>
                                          <p:attrName>ppt_x</p:attrName>
                                          <p:attrName>ppt_y</p:attrName>
                                        </p:attrNameLst>
                                      </p:cBhvr>
                                      <p:rCtr x="-9948" y="18917"/>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3.61111E-6 4.44444E-6 L -0.41789 -0.36862 " pathEditMode="relative" rAng="0" ptsTypes="AA">
                                      <p:cBhvr>
                                        <p:cTn id="24" dur="1000" fill="hold"/>
                                        <p:tgtEl>
                                          <p:spTgt spid="80"/>
                                        </p:tgtEl>
                                        <p:attrNameLst>
                                          <p:attrName>ppt_x</p:attrName>
                                          <p:attrName>ppt_y</p:attrName>
                                        </p:attrNameLst>
                                      </p:cBhvr>
                                      <p:rCtr x="-20903" y="-18444"/>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3.05556E-6 -3.33333E-6 L 0.06736 0.49 " pathEditMode="relative" rAng="0" ptsTypes="AA">
                                      <p:cBhvr>
                                        <p:cTn id="28" dur="1000" fill="hold"/>
                                        <p:tgtEl>
                                          <p:spTgt spid="14"/>
                                        </p:tgtEl>
                                        <p:attrNameLst>
                                          <p:attrName>ppt_x</p:attrName>
                                          <p:attrName>ppt_y</p:attrName>
                                        </p:attrNameLst>
                                      </p:cBhvr>
                                      <p:rCtr x="3368" y="24500"/>
                                    </p:animMotion>
                                  </p:childTnLst>
                                </p:cTn>
                              </p:par>
                              <p:par>
                                <p:cTn id="29" presetID="42" presetClass="path" presetSubtype="0" accel="50000" decel="50000" fill="hold" grpId="0" nodeType="withEffect">
                                  <p:stCondLst>
                                    <p:cond delay="0"/>
                                  </p:stCondLst>
                                  <p:childTnLst>
                                    <p:animMotion origin="layout" path="M 1.11111E-6 1.11111E-6 L 0.06597 0.32055 " pathEditMode="relative" rAng="0" ptsTypes="AA">
                                      <p:cBhvr>
                                        <p:cTn id="30" dur="1000" fill="hold"/>
                                        <p:tgtEl>
                                          <p:spTgt spid="26"/>
                                        </p:tgtEl>
                                        <p:attrNameLst>
                                          <p:attrName>ppt_x</p:attrName>
                                          <p:attrName>ppt_y</p:attrName>
                                        </p:attrNameLst>
                                      </p:cBhvr>
                                      <p:rCtr x="3299" y="16028"/>
                                    </p:animMotion>
                                  </p:childTnLst>
                                </p:cTn>
                              </p:par>
                              <p:par>
                                <p:cTn id="31" presetID="42" presetClass="path" presetSubtype="0" accel="50000" decel="50000" fill="hold" grpId="0" nodeType="withEffect">
                                  <p:stCondLst>
                                    <p:cond delay="0"/>
                                  </p:stCondLst>
                                  <p:childTnLst>
                                    <p:animMotion origin="layout" path="M 3.61111E-6 5.55112E-17 L 0.02951 0.34472 " pathEditMode="relative" rAng="0" ptsTypes="AA">
                                      <p:cBhvr>
                                        <p:cTn id="32" dur="1000" fill="hold"/>
                                        <p:tgtEl>
                                          <p:spTgt spid="12"/>
                                        </p:tgtEl>
                                        <p:attrNameLst>
                                          <p:attrName>ppt_x</p:attrName>
                                          <p:attrName>ppt_y</p:attrName>
                                        </p:attrNameLst>
                                      </p:cBhvr>
                                      <p:rCtr x="1476" y="17222"/>
                                    </p:animMotion>
                                  </p:childTnLst>
                                </p:cTn>
                              </p:par>
                              <p:par>
                                <p:cTn id="33" presetID="42" presetClass="path" presetSubtype="0" accel="50000" decel="50000" fill="hold" grpId="0" nodeType="withEffect">
                                  <p:stCondLst>
                                    <p:cond delay="0"/>
                                  </p:stCondLst>
                                  <p:childTnLst>
                                    <p:animMotion origin="layout" path="M 2.77778E-6 -3.33333E-6 L 0.17396 0.49389 " pathEditMode="relative" rAng="0" ptsTypes="AA">
                                      <p:cBhvr>
                                        <p:cTn id="34" dur="1000" fill="hold"/>
                                        <p:tgtEl>
                                          <p:spTgt spid="13"/>
                                        </p:tgtEl>
                                        <p:attrNameLst>
                                          <p:attrName>ppt_x</p:attrName>
                                          <p:attrName>ppt_y</p:attrName>
                                        </p:attrNameLst>
                                      </p:cBhvr>
                                      <p:rCtr x="8698" y="24694"/>
                                    </p:animMotion>
                                  </p:childTnLst>
                                </p:cTn>
                              </p:par>
                              <p:par>
                                <p:cTn id="35" presetID="42" presetClass="path" presetSubtype="0" accel="50000" decel="50000" fill="hold" grpId="0" nodeType="withEffect">
                                  <p:stCondLst>
                                    <p:cond delay="0"/>
                                  </p:stCondLst>
                                  <p:childTnLst>
                                    <p:animMotion origin="layout" path="M 1.94444E-6 2.22222E-6 L 0.21736 0.40639 " pathEditMode="relative" rAng="0" ptsTypes="AA">
                                      <p:cBhvr>
                                        <p:cTn id="36" dur="1000" fill="hold"/>
                                        <p:tgtEl>
                                          <p:spTgt spid="20"/>
                                        </p:tgtEl>
                                        <p:attrNameLst>
                                          <p:attrName>ppt_x</p:attrName>
                                          <p:attrName>ppt_y</p:attrName>
                                        </p:attrNameLst>
                                      </p:cBhvr>
                                      <p:rCtr x="10868" y="20306"/>
                                    </p:animMotion>
                                  </p:childTnLst>
                                </p:cTn>
                              </p:par>
                              <p:par>
                                <p:cTn id="37" presetID="42" presetClass="path" presetSubtype="0" accel="50000" decel="50000" fill="hold" nodeType="withEffect">
                                  <p:stCondLst>
                                    <p:cond delay="0"/>
                                  </p:stCondLst>
                                  <p:childTnLst>
                                    <p:animMotion origin="layout" path="M -0.41789 -0.36862 L -0.41424 -0.06945 " pathEditMode="relative" rAng="0" ptsTypes="AA">
                                      <p:cBhvr>
                                        <p:cTn id="38" dur="1000" fill="hold"/>
                                        <p:tgtEl>
                                          <p:spTgt spid="80"/>
                                        </p:tgtEl>
                                        <p:attrNameLst>
                                          <p:attrName>ppt_x</p:attrName>
                                          <p:attrName>ppt_y</p:attrName>
                                        </p:attrNameLst>
                                      </p:cBhvr>
                                      <p:rCtr x="174" y="14944"/>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1.66667E-6 4.44444E-6 L -0.22535 -0.37112 " pathEditMode="relative" rAng="0" ptsTypes="AA">
                                      <p:cBhvr>
                                        <p:cTn id="42" dur="1000" fill="hold"/>
                                        <p:tgtEl>
                                          <p:spTgt spid="76"/>
                                        </p:tgtEl>
                                        <p:attrNameLst>
                                          <p:attrName>ppt_x</p:attrName>
                                          <p:attrName>ppt_y</p:attrName>
                                        </p:attrNameLst>
                                      </p:cBhvr>
                                      <p:rCtr x="-11233" y="-18556"/>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22535 -0.37112 L -0.04687 -0.03834 " pathEditMode="relative" rAng="0" ptsTypes="AA">
                                      <p:cBhvr>
                                        <p:cTn id="46" dur="1000" fill="hold"/>
                                        <p:tgtEl>
                                          <p:spTgt spid="76"/>
                                        </p:tgtEl>
                                        <p:attrNameLst>
                                          <p:attrName>ppt_x</p:attrName>
                                          <p:attrName>ppt_y</p:attrName>
                                        </p:attrNameLst>
                                      </p:cBhvr>
                                      <p:rCtr x="8924" y="16639"/>
                                    </p:animMotion>
                                  </p:childTnLst>
                                </p:cTn>
                              </p:par>
                              <p:par>
                                <p:cTn id="47" presetID="42" presetClass="path" presetSubtype="0" accel="50000" decel="50000" fill="hold" grpId="0" nodeType="withEffect">
                                  <p:stCondLst>
                                    <p:cond delay="0"/>
                                  </p:stCondLst>
                                  <p:childTnLst>
                                    <p:animMotion origin="layout" path="M -2.5E-6 -3.33333E-6 L 0.225 0.51917 " pathEditMode="relative" rAng="0" ptsTypes="AA">
                                      <p:cBhvr>
                                        <p:cTn id="48" dur="1000" fill="hold"/>
                                        <p:tgtEl>
                                          <p:spTgt spid="34"/>
                                        </p:tgtEl>
                                        <p:attrNameLst>
                                          <p:attrName>ppt_x</p:attrName>
                                          <p:attrName>ppt_y</p:attrName>
                                        </p:attrNameLst>
                                      </p:cBhvr>
                                      <p:rCtr x="11250" y="25944"/>
                                    </p:animMotion>
                                  </p:childTnLst>
                                </p:cTn>
                              </p:par>
                              <p:par>
                                <p:cTn id="49" presetID="42" presetClass="path" presetSubtype="0" accel="50000" decel="50000" fill="hold" grpId="0" nodeType="withEffect">
                                  <p:stCondLst>
                                    <p:cond delay="0"/>
                                  </p:stCondLst>
                                  <p:childTnLst>
                                    <p:animMotion origin="layout" path="M 8.33333E-7 2.22222E-6 L 0.25851 0.65778 " pathEditMode="relative" rAng="0" ptsTypes="AA">
                                      <p:cBhvr>
                                        <p:cTn id="50" dur="1000" fill="hold"/>
                                        <p:tgtEl>
                                          <p:spTgt spid="33"/>
                                        </p:tgtEl>
                                        <p:attrNameLst>
                                          <p:attrName>ppt_x</p:attrName>
                                          <p:attrName>ppt_y</p:attrName>
                                        </p:attrNameLst>
                                      </p:cBhvr>
                                      <p:rCtr x="12917" y="32889"/>
                                    </p:animMotion>
                                  </p:childTnLst>
                                </p:cTn>
                              </p:par>
                              <p:par>
                                <p:cTn id="51" presetID="42" presetClass="path" presetSubtype="0" accel="50000" decel="50000" fill="hold" grpId="0" nodeType="withEffect">
                                  <p:stCondLst>
                                    <p:cond delay="0"/>
                                  </p:stCondLst>
                                  <p:childTnLst>
                                    <p:animMotion origin="layout" path="M 3.05556E-6 -4.44444E-6 L 0.29705 0.62 " pathEditMode="relative" rAng="0" ptsTypes="AA">
                                      <p:cBhvr>
                                        <p:cTn id="52" dur="1000" fill="hold"/>
                                        <p:tgtEl>
                                          <p:spTgt spid="17"/>
                                        </p:tgtEl>
                                        <p:attrNameLst>
                                          <p:attrName>ppt_x</p:attrName>
                                          <p:attrName>ppt_y</p:attrName>
                                        </p:attrNameLst>
                                      </p:cBhvr>
                                      <p:rCtr x="14844" y="31000"/>
                                    </p:animMotion>
                                  </p:childTnLst>
                                </p:cTn>
                              </p:par>
                              <p:par>
                                <p:cTn id="53" presetID="42" presetClass="path" presetSubtype="0" accel="50000" decel="50000" fill="hold" grpId="0" nodeType="withEffect">
                                  <p:stCondLst>
                                    <p:cond delay="0"/>
                                  </p:stCondLst>
                                  <p:childTnLst>
                                    <p:animMotion origin="layout" path="M -2.5E-6 4.44444E-6 L 0.40052 0.50222 " pathEditMode="relative" rAng="0" ptsTypes="AA">
                                      <p:cBhvr>
                                        <p:cTn id="54" dur="1000" fill="hold"/>
                                        <p:tgtEl>
                                          <p:spTgt spid="47"/>
                                        </p:tgtEl>
                                        <p:attrNameLst>
                                          <p:attrName>ppt_x</p:attrName>
                                          <p:attrName>ppt_y</p:attrName>
                                        </p:attrNameLst>
                                      </p:cBhvr>
                                      <p:rCtr x="20017" y="25111"/>
                                    </p:animMotion>
                                  </p:childTnLst>
                                </p:cTn>
                              </p:par>
                              <p:par>
                                <p:cTn id="55" presetID="42" presetClass="path" presetSubtype="0" accel="50000" decel="50000" fill="hold" grpId="0" nodeType="withEffect">
                                  <p:stCondLst>
                                    <p:cond delay="0"/>
                                  </p:stCondLst>
                                  <p:childTnLst>
                                    <p:animMotion origin="layout" path="M 5.55556E-7 -1.11111E-6 L 0.17951 0.30889 " pathEditMode="relative" rAng="0" ptsTypes="AA">
                                      <p:cBhvr>
                                        <p:cTn id="56" dur="1000" fill="hold"/>
                                        <p:tgtEl>
                                          <p:spTgt spid="25"/>
                                        </p:tgtEl>
                                        <p:attrNameLst>
                                          <p:attrName>ppt_x</p:attrName>
                                          <p:attrName>ppt_y</p:attrName>
                                        </p:attrNameLst>
                                      </p:cBhvr>
                                      <p:rCtr x="8976" y="15444"/>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77778E-7 3.33333E-6 L -0.41996 -0.03473 " pathEditMode="relative" rAng="0" ptsTypes="AA">
                                      <p:cBhvr>
                                        <p:cTn id="60" dur="1000" fill="hold"/>
                                        <p:tgtEl>
                                          <p:spTgt spid="78"/>
                                        </p:tgtEl>
                                        <p:attrNameLst>
                                          <p:attrName>ppt_x</p:attrName>
                                          <p:attrName>ppt_y</p:attrName>
                                        </p:attrNameLst>
                                      </p:cBhvr>
                                      <p:rCtr x="-20590" y="-2167"/>
                                    </p:animMotion>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0.41997 -0.03473 L -0.00208 0.33389 " pathEditMode="relative" rAng="0" ptsTypes="AA">
                                      <p:cBhvr>
                                        <p:cTn id="64" dur="1000" fill="hold"/>
                                        <p:tgtEl>
                                          <p:spTgt spid="78"/>
                                        </p:tgtEl>
                                        <p:attrNameLst>
                                          <p:attrName>ppt_x</p:attrName>
                                          <p:attrName>ppt_y</p:attrName>
                                        </p:attrNameLst>
                                      </p:cBhvr>
                                      <p:rCtr x="20122" y="19056"/>
                                    </p:animMotion>
                                  </p:childTnLst>
                                </p:cTn>
                              </p:par>
                              <p:par>
                                <p:cTn id="65" presetID="42" presetClass="path" presetSubtype="0" accel="50000" decel="50000" fill="hold" grpId="0" nodeType="withEffect">
                                  <p:stCondLst>
                                    <p:cond delay="0"/>
                                  </p:stCondLst>
                                  <p:childTnLst>
                                    <p:animMotion origin="layout" path="M -3.88889E-6 0 L 0.48212 0.23778 " pathEditMode="relative" rAng="0" ptsTypes="AA">
                                      <p:cBhvr>
                                        <p:cTn id="66" dur="1000" fill="hold"/>
                                        <p:tgtEl>
                                          <p:spTgt spid="42"/>
                                        </p:tgtEl>
                                        <p:attrNameLst>
                                          <p:attrName>ppt_x</p:attrName>
                                          <p:attrName>ppt_y</p:attrName>
                                        </p:attrNameLst>
                                      </p:cBhvr>
                                      <p:rCtr x="24097" y="11889"/>
                                    </p:animMotion>
                                  </p:childTnLst>
                                </p:cTn>
                              </p:par>
                              <p:par>
                                <p:cTn id="67" presetID="42" presetClass="path" presetSubtype="0" accel="50000" decel="50000" fill="hold" grpId="0" nodeType="withEffect">
                                  <p:stCondLst>
                                    <p:cond delay="0"/>
                                  </p:stCondLst>
                                  <p:childTnLst>
                                    <p:animMotion origin="layout" path="M -4.16667E-6 3.33333E-6 L 0.45903 0.15805 " pathEditMode="relative" rAng="0" ptsTypes="AA">
                                      <p:cBhvr>
                                        <p:cTn id="68" dur="1000" fill="hold"/>
                                        <p:tgtEl>
                                          <p:spTgt spid="30"/>
                                        </p:tgtEl>
                                        <p:attrNameLst>
                                          <p:attrName>ppt_x</p:attrName>
                                          <p:attrName>ppt_y</p:attrName>
                                        </p:attrNameLst>
                                      </p:cBhvr>
                                      <p:rCtr x="22951" y="7889"/>
                                    </p:animMotion>
                                  </p:childTnLst>
                                </p:cTn>
                              </p:par>
                              <p:par>
                                <p:cTn id="69" presetID="42" presetClass="path" presetSubtype="0" accel="50000" decel="50000" fill="hold" grpId="0" nodeType="withEffect">
                                  <p:stCondLst>
                                    <p:cond delay="0"/>
                                  </p:stCondLst>
                                  <p:childTnLst>
                                    <p:animMotion origin="layout" path="M 1.11111E-6 4.44444E-6 L 0.59531 0.2925 " pathEditMode="relative" rAng="0" ptsTypes="AA">
                                      <p:cBhvr>
                                        <p:cTn id="70" dur="1000" fill="hold"/>
                                        <p:tgtEl>
                                          <p:spTgt spid="23"/>
                                        </p:tgtEl>
                                        <p:attrNameLst>
                                          <p:attrName>ppt_x</p:attrName>
                                          <p:attrName>ppt_y</p:attrName>
                                        </p:attrNameLst>
                                      </p:cBhvr>
                                      <p:rCtr x="29757" y="14611"/>
                                    </p:animMotion>
                                  </p:childTnLst>
                                </p:cTn>
                              </p:par>
                              <p:par>
                                <p:cTn id="71" presetID="42" presetClass="path" presetSubtype="0" accel="50000" decel="50000" fill="hold" grpId="0" nodeType="withEffect">
                                  <p:stCondLst>
                                    <p:cond delay="0"/>
                                  </p:stCondLst>
                                  <p:childTnLst>
                                    <p:animMotion origin="layout" path="M 1.66667E-6 2.22222E-6 L 0.57274 0.3725 " pathEditMode="relative" rAng="0" ptsTypes="AA">
                                      <p:cBhvr>
                                        <p:cTn id="72" dur="1000" fill="hold"/>
                                        <p:tgtEl>
                                          <p:spTgt spid="43"/>
                                        </p:tgtEl>
                                        <p:attrNameLst>
                                          <p:attrName>ppt_x</p:attrName>
                                          <p:attrName>ppt_y</p:attrName>
                                        </p:attrNameLst>
                                      </p:cBhvr>
                                      <p:rCtr x="28628" y="18611"/>
                                    </p:animMotion>
                                  </p:childTnLst>
                                </p:cTn>
                              </p:par>
                              <p:par>
                                <p:cTn id="73" presetID="42" presetClass="path" presetSubtype="0" accel="50000" decel="50000" fill="hold" grpId="0" nodeType="withEffect">
                                  <p:stCondLst>
                                    <p:cond delay="0"/>
                                  </p:stCondLst>
                                  <p:childTnLst>
                                    <p:animMotion origin="layout" path="M 4.72222E-6 4.44444E-6 L 0.57673 0.65083 " pathEditMode="relative" rAng="0" ptsTypes="AA">
                                      <p:cBhvr>
                                        <p:cTn id="74" dur="1000" fill="hold"/>
                                        <p:tgtEl>
                                          <p:spTgt spid="10"/>
                                        </p:tgtEl>
                                        <p:attrNameLst>
                                          <p:attrName>ppt_x</p:attrName>
                                          <p:attrName>ppt_y</p:attrName>
                                        </p:attrNameLst>
                                      </p:cBhvr>
                                      <p:rCtr x="28837" y="32528"/>
                                    </p:animMotion>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nodeType="clickEffect">
                                  <p:stCondLst>
                                    <p:cond delay="0"/>
                                  </p:stCondLst>
                                  <p:childTnLst>
                                    <p:animMotion origin="layout" path="M 3.33333E-6 -4.44444E-6 L -0.59097 -0.165 " pathEditMode="relative" rAng="0" ptsTypes="AA">
                                      <p:cBhvr>
                                        <p:cTn id="78" dur="1000" fill="hold"/>
                                        <p:tgtEl>
                                          <p:spTgt spid="66"/>
                                        </p:tgtEl>
                                        <p:attrNameLst>
                                          <p:attrName>ppt_x</p:attrName>
                                          <p:attrName>ppt_y</p:attrName>
                                        </p:attrNameLst>
                                      </p:cBhvr>
                                      <p:rCtr x="-29410" y="-8250"/>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0.59098 -0.165 L 0.01909 0.18889 " pathEditMode="relative" rAng="0" ptsTypes="AA">
                                      <p:cBhvr>
                                        <p:cTn id="82" dur="1000" fill="hold"/>
                                        <p:tgtEl>
                                          <p:spTgt spid="66"/>
                                        </p:tgtEl>
                                        <p:attrNameLst>
                                          <p:attrName>ppt_x</p:attrName>
                                          <p:attrName>ppt_y</p:attrName>
                                        </p:attrNameLst>
                                      </p:cBhvr>
                                      <p:rCtr x="30503" y="17694"/>
                                    </p:animMotion>
                                  </p:childTnLst>
                                </p:cTn>
                              </p:par>
                              <p:par>
                                <p:cTn id="83" presetID="42" presetClass="path" presetSubtype="0" accel="50000" decel="50000" fill="hold" grpId="0" nodeType="withEffect">
                                  <p:stCondLst>
                                    <p:cond delay="0"/>
                                  </p:stCondLst>
                                  <p:childTnLst>
                                    <p:animMotion origin="layout" path="M 1.94444E-6 2.22222E-6 L 0.69514 0.29333 " pathEditMode="relative" rAng="0" ptsTypes="AA">
                                      <p:cBhvr>
                                        <p:cTn id="84" dur="1000" fill="hold"/>
                                        <p:tgtEl>
                                          <p:spTgt spid="38"/>
                                        </p:tgtEl>
                                        <p:attrNameLst>
                                          <p:attrName>ppt_x</p:attrName>
                                          <p:attrName>ppt_y</p:attrName>
                                        </p:attrNameLst>
                                      </p:cBhvr>
                                      <p:rCtr x="34757" y="14667"/>
                                    </p:animMotion>
                                  </p:childTnLst>
                                </p:cTn>
                              </p:par>
                              <p:par>
                                <p:cTn id="85" presetID="42" presetClass="path" presetSubtype="0" accel="50000" decel="50000" fill="hold" grpId="0" nodeType="withEffect">
                                  <p:stCondLst>
                                    <p:cond delay="0"/>
                                  </p:stCondLst>
                                  <p:childTnLst>
                                    <p:animMotion origin="layout" path="M 2.77778E-7 0 L 0.64358 0.22083 " pathEditMode="relative" rAng="0" ptsTypes="AA">
                                      <p:cBhvr>
                                        <p:cTn id="86" dur="1000" fill="hold"/>
                                        <p:tgtEl>
                                          <p:spTgt spid="35"/>
                                        </p:tgtEl>
                                        <p:attrNameLst>
                                          <p:attrName>ppt_x</p:attrName>
                                          <p:attrName>ppt_y</p:attrName>
                                        </p:attrNameLst>
                                      </p:cBhvr>
                                      <p:rCtr x="32170" y="11028"/>
                                    </p:animMotion>
                                  </p:childTnLst>
                                </p:cTn>
                              </p:par>
                              <p:par>
                                <p:cTn id="87" presetID="42" presetClass="path" presetSubtype="0" accel="50000" decel="50000" fill="hold" grpId="0" nodeType="withEffect">
                                  <p:stCondLst>
                                    <p:cond delay="0"/>
                                  </p:stCondLst>
                                  <p:childTnLst>
                                    <p:animMotion origin="layout" path="M 2.77556E-17 -3.33333E-6 L 0.78194 0.29473 " pathEditMode="relative" rAng="0" ptsTypes="AA">
                                      <p:cBhvr>
                                        <p:cTn id="88" dur="1000" fill="hold"/>
                                        <p:tgtEl>
                                          <p:spTgt spid="15"/>
                                        </p:tgtEl>
                                        <p:attrNameLst>
                                          <p:attrName>ppt_x</p:attrName>
                                          <p:attrName>ppt_y</p:attrName>
                                        </p:attrNameLst>
                                      </p:cBhvr>
                                      <p:rCtr x="39097" y="14722"/>
                                    </p:animMotion>
                                  </p:childTnLst>
                                </p:cTn>
                              </p:par>
                              <p:par>
                                <p:cTn id="89" presetID="42" presetClass="path" presetSubtype="0" accel="50000" decel="50000" fill="hold" grpId="0" nodeType="withEffect">
                                  <p:stCondLst>
                                    <p:cond delay="0"/>
                                  </p:stCondLst>
                                  <p:childTnLst>
                                    <p:animMotion origin="layout" path="M 1.11111E-6 -1.11111E-6 L 0.7618 0.58195 " pathEditMode="relative" rAng="0" ptsTypes="AA">
                                      <p:cBhvr>
                                        <p:cTn id="90" dur="1000" fill="hold"/>
                                        <p:tgtEl>
                                          <p:spTgt spid="19"/>
                                        </p:tgtEl>
                                        <p:attrNameLst>
                                          <p:attrName>ppt_x</p:attrName>
                                          <p:attrName>ppt_y</p:attrName>
                                        </p:attrNameLst>
                                      </p:cBhvr>
                                      <p:rCtr x="38090" y="29083"/>
                                    </p:animMotion>
                                  </p:childTnLst>
                                </p:cTn>
                              </p:par>
                              <p:par>
                                <p:cTn id="91" presetID="42" presetClass="path" presetSubtype="0" accel="50000" decel="50000" fill="hold" grpId="0" nodeType="withEffect">
                                  <p:stCondLst>
                                    <p:cond delay="0"/>
                                  </p:stCondLst>
                                  <p:childTnLst>
                                    <p:animMotion origin="layout" path="M -2.77778E-6 -4.44444E-6 L 0.63229 0.47223 " pathEditMode="relative" rAng="0" ptsTypes="AA">
                                      <p:cBhvr>
                                        <p:cTn id="92" dur="1000" fill="hold"/>
                                        <p:tgtEl>
                                          <p:spTgt spid="16"/>
                                        </p:tgtEl>
                                        <p:attrNameLst>
                                          <p:attrName>ppt_x</p:attrName>
                                          <p:attrName>ppt_y</p:attrName>
                                        </p:attrNameLst>
                                      </p:cBhvr>
                                      <p:rCtr x="31615" y="2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17" grpId="0"/>
      <p:bldP spid="19" grpId="0"/>
      <p:bldP spid="20" grpId="0"/>
      <p:bldP spid="23" grpId="0"/>
      <p:bldP spid="25" grpId="0"/>
      <p:bldP spid="26" grpId="0"/>
      <p:bldP spid="29" grpId="0"/>
      <p:bldP spid="30" grpId="0"/>
      <p:bldP spid="32" grpId="0"/>
      <p:bldP spid="33" grpId="0"/>
      <p:bldP spid="34" grpId="0"/>
      <p:bldP spid="35" grpId="0"/>
      <p:bldP spid="38" grpId="0"/>
      <p:bldP spid="42" grpId="0"/>
      <p:bldP spid="43" grpId="0"/>
      <p:bldP spid="44"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23943-8830-5E17-E487-85E5C79AAC8B}"/>
            </a:ext>
          </a:extLst>
        </p:cNvPr>
        <p:cNvGrpSpPr/>
        <p:nvPr/>
      </p:nvGrpSpPr>
      <p:grpSpPr>
        <a:xfrm>
          <a:off x="0" y="0"/>
          <a:ext cx="0" cy="0"/>
          <a:chOff x="0" y="0"/>
          <a:chExt cx="0" cy="0"/>
        </a:xfrm>
      </p:grpSpPr>
      <p:pic>
        <p:nvPicPr>
          <p:cNvPr id="7" name="Picture 6" descr="A open book with white pages&#10;&#10;Description automatically generated">
            <a:extLst>
              <a:ext uri="{FF2B5EF4-FFF2-40B4-BE49-F238E27FC236}">
                <a16:creationId xmlns:a16="http://schemas.microsoft.com/office/drawing/2014/main" id="{3C6BA22E-B933-2B07-D046-AB9E5D8E1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087" y="1649582"/>
            <a:ext cx="3611467" cy="1931076"/>
          </a:xfrm>
          <a:prstGeom prst="rect">
            <a:avLst/>
          </a:prstGeom>
        </p:spPr>
      </p:pic>
      <p:sp>
        <p:nvSpPr>
          <p:cNvPr id="4" name="Slide Number Placeholder 3">
            <a:extLst>
              <a:ext uri="{FF2B5EF4-FFF2-40B4-BE49-F238E27FC236}">
                <a16:creationId xmlns:a16="http://schemas.microsoft.com/office/drawing/2014/main" id="{4D703EDA-3FB7-3791-5EEB-7A17C8A5702E}"/>
              </a:ext>
            </a:extLst>
          </p:cNvPr>
          <p:cNvSpPr>
            <a:spLocks noGrp="1"/>
          </p:cNvSpPr>
          <p:nvPr>
            <p:ph type="sldNum" sz="quarter" idx="12"/>
          </p:nvPr>
        </p:nvSpPr>
        <p:spPr/>
        <p:txBody>
          <a:bodyPr/>
          <a:lstStyle/>
          <a:p>
            <a:r>
              <a:rPr lang="en-GB"/>
              <a:t>Page </a:t>
            </a:r>
            <a:fld id="{BE3DC40E-DBBE-4E2D-9EEC-FBF0DA0E9179}" type="slidenum">
              <a:rPr lang="en-GB" smtClean="0"/>
              <a:t>11</a:t>
            </a:fld>
            <a:endParaRPr lang="en-GB" dirty="0"/>
          </a:p>
        </p:txBody>
      </p:sp>
      <p:sp>
        <p:nvSpPr>
          <p:cNvPr id="5" name="Title 4">
            <a:extLst>
              <a:ext uri="{FF2B5EF4-FFF2-40B4-BE49-F238E27FC236}">
                <a16:creationId xmlns:a16="http://schemas.microsoft.com/office/drawing/2014/main" id="{B5DDC9B0-38A3-28FA-C338-4A7DDB1FBC01}"/>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7179E4C0-B4B1-D965-C70C-DDD19C740A48}"/>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445275E0-D31C-FA23-8D07-188CDDB07189}"/>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A753F36B-37AF-C1D6-7D82-968DEEE12569}"/>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1" name="TextBox 10">
            <a:extLst>
              <a:ext uri="{FF2B5EF4-FFF2-40B4-BE49-F238E27FC236}">
                <a16:creationId xmlns:a16="http://schemas.microsoft.com/office/drawing/2014/main" id="{6C4A89EA-4FB2-B1AB-699D-6FDEBE1BC6E5}"/>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8" name="TextBox 17">
            <a:extLst>
              <a:ext uri="{FF2B5EF4-FFF2-40B4-BE49-F238E27FC236}">
                <a16:creationId xmlns:a16="http://schemas.microsoft.com/office/drawing/2014/main" id="{EA6CC825-F105-C03C-E2D8-D36487258EE5}"/>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21" name="TextBox 20">
            <a:extLst>
              <a:ext uri="{FF2B5EF4-FFF2-40B4-BE49-F238E27FC236}">
                <a16:creationId xmlns:a16="http://schemas.microsoft.com/office/drawing/2014/main" id="{4EAF9E68-C71A-8C3E-E2A3-72988553A8AE}"/>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E38752F1-BCD8-DFF7-9F43-9F8FCFDB8712}"/>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4" name="TextBox 23">
            <a:extLst>
              <a:ext uri="{FF2B5EF4-FFF2-40B4-BE49-F238E27FC236}">
                <a16:creationId xmlns:a16="http://schemas.microsoft.com/office/drawing/2014/main" id="{FA0DF160-D8CC-026A-39E8-E90506BDF633}"/>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grpSp>
        <p:nvGrpSpPr>
          <p:cNvPr id="39" name="Group 38">
            <a:extLst>
              <a:ext uri="{FF2B5EF4-FFF2-40B4-BE49-F238E27FC236}">
                <a16:creationId xmlns:a16="http://schemas.microsoft.com/office/drawing/2014/main" id="{EFEAB268-6BD0-F4C8-16F4-1FDD6AB7BB14}"/>
              </a:ext>
            </a:extLst>
          </p:cNvPr>
          <p:cNvGrpSpPr/>
          <p:nvPr/>
        </p:nvGrpSpPr>
        <p:grpSpPr>
          <a:xfrm>
            <a:off x="2198654" y="3672023"/>
            <a:ext cx="537910" cy="1092422"/>
            <a:chOff x="2198654" y="3672023"/>
            <a:chExt cx="537910" cy="1092422"/>
          </a:xfrm>
        </p:grpSpPr>
        <p:sp>
          <p:nvSpPr>
            <p:cNvPr id="12" name="TextBox 11">
              <a:extLst>
                <a:ext uri="{FF2B5EF4-FFF2-40B4-BE49-F238E27FC236}">
                  <a16:creationId xmlns:a16="http://schemas.microsoft.com/office/drawing/2014/main" id="{83C269F6-B221-5484-2807-329B47BE1B3E}"/>
                </a:ext>
              </a:extLst>
            </p:cNvPr>
            <p:cNvSpPr txBox="1"/>
            <p:nvPr/>
          </p:nvSpPr>
          <p:spPr>
            <a:xfrm>
              <a:off x="2283120" y="3908456"/>
              <a:ext cx="453444" cy="230832"/>
            </a:xfrm>
            <a:prstGeom prst="rect">
              <a:avLst/>
            </a:prstGeom>
            <a:noFill/>
          </p:spPr>
          <p:txBody>
            <a:bodyPr wrap="square" rtlCol="0">
              <a:spAutoFit/>
            </a:bodyPr>
            <a:lstStyle/>
            <a:p>
              <a:r>
                <a:rPr lang="en-US" sz="900" dirty="0"/>
                <a:t>.003</a:t>
              </a:r>
            </a:p>
          </p:txBody>
        </p:sp>
        <p:sp>
          <p:nvSpPr>
            <p:cNvPr id="13" name="TextBox 12">
              <a:extLst>
                <a:ext uri="{FF2B5EF4-FFF2-40B4-BE49-F238E27FC236}">
                  <a16:creationId xmlns:a16="http://schemas.microsoft.com/office/drawing/2014/main" id="{DD224D8B-64B1-0FCE-C767-FC834065AF2D}"/>
                </a:ext>
              </a:extLst>
            </p:cNvPr>
            <p:cNvSpPr txBox="1"/>
            <p:nvPr/>
          </p:nvSpPr>
          <p:spPr>
            <a:xfrm>
              <a:off x="2198654" y="4637517"/>
              <a:ext cx="453444" cy="126928"/>
            </a:xfrm>
            <a:prstGeom prst="rect">
              <a:avLst/>
            </a:prstGeom>
            <a:noFill/>
          </p:spPr>
          <p:txBody>
            <a:bodyPr wrap="square" rtlCol="0">
              <a:spAutoFit/>
            </a:bodyPr>
            <a:lstStyle/>
            <a:p>
              <a:r>
                <a:rPr lang="en-US" sz="900" dirty="0"/>
                <a:t>.060</a:t>
              </a:r>
              <a:endParaRPr lang="en-DE" sz="900" dirty="0"/>
            </a:p>
          </p:txBody>
        </p:sp>
        <p:sp>
          <p:nvSpPr>
            <p:cNvPr id="14" name="TextBox 13">
              <a:extLst>
                <a:ext uri="{FF2B5EF4-FFF2-40B4-BE49-F238E27FC236}">
                  <a16:creationId xmlns:a16="http://schemas.microsoft.com/office/drawing/2014/main" id="{C081E58B-2680-E8EE-A838-F6E1D1A79F78}"/>
                </a:ext>
              </a:extLst>
            </p:cNvPr>
            <p:cNvSpPr txBox="1"/>
            <p:nvPr/>
          </p:nvSpPr>
          <p:spPr>
            <a:xfrm>
              <a:off x="2225358" y="4360360"/>
              <a:ext cx="453444" cy="126928"/>
            </a:xfrm>
            <a:prstGeom prst="rect">
              <a:avLst/>
            </a:prstGeom>
            <a:noFill/>
          </p:spPr>
          <p:txBody>
            <a:bodyPr wrap="square" rtlCol="0">
              <a:spAutoFit/>
            </a:bodyPr>
            <a:lstStyle/>
            <a:p>
              <a:r>
                <a:rPr lang="en-US" sz="900" dirty="0"/>
                <a:t>.011</a:t>
              </a:r>
            </a:p>
          </p:txBody>
        </p:sp>
        <p:sp>
          <p:nvSpPr>
            <p:cNvPr id="20" name="TextBox 19">
              <a:extLst>
                <a:ext uri="{FF2B5EF4-FFF2-40B4-BE49-F238E27FC236}">
                  <a16:creationId xmlns:a16="http://schemas.microsoft.com/office/drawing/2014/main" id="{16F3F3C1-C4B9-FB44-63FC-80FA2D1C0D57}"/>
                </a:ext>
              </a:extLst>
            </p:cNvPr>
            <p:cNvSpPr txBox="1"/>
            <p:nvPr/>
          </p:nvSpPr>
          <p:spPr>
            <a:xfrm>
              <a:off x="2202938" y="4121156"/>
              <a:ext cx="453444" cy="126928"/>
            </a:xfrm>
            <a:prstGeom prst="rect">
              <a:avLst/>
            </a:prstGeom>
            <a:noFill/>
          </p:spPr>
          <p:txBody>
            <a:bodyPr wrap="square" rtlCol="0">
              <a:spAutoFit/>
            </a:bodyPr>
            <a:lstStyle/>
            <a:p>
              <a:r>
                <a:rPr lang="en-US" sz="900" dirty="0"/>
                <a:t>.013</a:t>
              </a:r>
              <a:endParaRPr lang="en-DE" sz="900" dirty="0"/>
            </a:p>
          </p:txBody>
        </p:sp>
        <p:sp>
          <p:nvSpPr>
            <p:cNvPr id="26" name="TextBox 25">
              <a:extLst>
                <a:ext uri="{FF2B5EF4-FFF2-40B4-BE49-F238E27FC236}">
                  <a16:creationId xmlns:a16="http://schemas.microsoft.com/office/drawing/2014/main" id="{8E0BF69E-F67B-B101-BD31-89B16CCE5206}"/>
                </a:ext>
              </a:extLst>
            </p:cNvPr>
            <p:cNvSpPr txBox="1"/>
            <p:nvPr/>
          </p:nvSpPr>
          <p:spPr>
            <a:xfrm>
              <a:off x="2202938" y="3672023"/>
              <a:ext cx="453444" cy="230832"/>
            </a:xfrm>
            <a:prstGeom prst="rect">
              <a:avLst/>
            </a:prstGeom>
            <a:noFill/>
          </p:spPr>
          <p:txBody>
            <a:bodyPr wrap="square" rtlCol="0">
              <a:spAutoFit/>
            </a:bodyPr>
            <a:lstStyle/>
            <a:p>
              <a:r>
                <a:rPr lang="en-US" sz="900" dirty="0"/>
                <a:t>.006</a:t>
              </a:r>
              <a:endParaRPr lang="en-DE" sz="900" dirty="0"/>
            </a:p>
          </p:txBody>
        </p:sp>
      </p:grpSp>
      <p:sp>
        <p:nvSpPr>
          <p:cNvPr id="27" name="TextBox 26">
            <a:extLst>
              <a:ext uri="{FF2B5EF4-FFF2-40B4-BE49-F238E27FC236}">
                <a16:creationId xmlns:a16="http://schemas.microsoft.com/office/drawing/2014/main" id="{AF6571E6-5998-4BB4-99D8-FB5C138FF27C}"/>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1EB2C583-93EF-FB1B-C198-D2B10F4A941F}"/>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31" name="TextBox 30">
            <a:extLst>
              <a:ext uri="{FF2B5EF4-FFF2-40B4-BE49-F238E27FC236}">
                <a16:creationId xmlns:a16="http://schemas.microsoft.com/office/drawing/2014/main" id="{11E613EB-105A-7997-BCE3-E398112B154D}"/>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grpSp>
        <p:nvGrpSpPr>
          <p:cNvPr id="45" name="Group 44">
            <a:extLst>
              <a:ext uri="{FF2B5EF4-FFF2-40B4-BE49-F238E27FC236}">
                <a16:creationId xmlns:a16="http://schemas.microsoft.com/office/drawing/2014/main" id="{416D93C1-9A3D-2EA8-ED05-02722A7F74B9}"/>
              </a:ext>
            </a:extLst>
          </p:cNvPr>
          <p:cNvGrpSpPr/>
          <p:nvPr/>
        </p:nvGrpSpPr>
        <p:grpSpPr>
          <a:xfrm>
            <a:off x="7687898" y="3844992"/>
            <a:ext cx="603164" cy="1200670"/>
            <a:chOff x="7687898" y="3844992"/>
            <a:chExt cx="603164" cy="1200670"/>
          </a:xfrm>
        </p:grpSpPr>
        <p:sp>
          <p:nvSpPr>
            <p:cNvPr id="15" name="TextBox 14">
              <a:extLst>
                <a:ext uri="{FF2B5EF4-FFF2-40B4-BE49-F238E27FC236}">
                  <a16:creationId xmlns:a16="http://schemas.microsoft.com/office/drawing/2014/main" id="{C74AA684-0E32-C598-21C2-7A2FC9B0C682}"/>
                </a:ext>
              </a:extLst>
            </p:cNvPr>
            <p:cNvSpPr txBox="1"/>
            <p:nvPr/>
          </p:nvSpPr>
          <p:spPr>
            <a:xfrm>
              <a:off x="7805877" y="4578099"/>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C72A2947-DA7F-563D-15C9-A5444D116BBA}"/>
                </a:ext>
              </a:extLst>
            </p:cNvPr>
            <p:cNvSpPr txBox="1"/>
            <p:nvPr/>
          </p:nvSpPr>
          <p:spPr>
            <a:xfrm>
              <a:off x="7768162" y="4364630"/>
              <a:ext cx="453444" cy="230832"/>
            </a:xfrm>
            <a:prstGeom prst="rect">
              <a:avLst/>
            </a:prstGeom>
            <a:noFill/>
          </p:spPr>
          <p:txBody>
            <a:bodyPr wrap="square" rtlCol="0">
              <a:spAutoFit/>
            </a:bodyPr>
            <a:lstStyle/>
            <a:p>
              <a:r>
                <a:rPr lang="en-US" sz="900" dirty="0"/>
                <a:t>.023</a:t>
              </a:r>
            </a:p>
          </p:txBody>
        </p:sp>
        <p:sp>
          <p:nvSpPr>
            <p:cNvPr id="19" name="TextBox 18">
              <a:extLst>
                <a:ext uri="{FF2B5EF4-FFF2-40B4-BE49-F238E27FC236}">
                  <a16:creationId xmlns:a16="http://schemas.microsoft.com/office/drawing/2014/main" id="{0D70D132-46B4-31DA-9CE1-DE89E2FB30E5}"/>
                </a:ext>
              </a:extLst>
            </p:cNvPr>
            <p:cNvSpPr txBox="1"/>
            <p:nvPr/>
          </p:nvSpPr>
          <p:spPr>
            <a:xfrm>
              <a:off x="7837618" y="4918734"/>
              <a:ext cx="453444" cy="126928"/>
            </a:xfrm>
            <a:prstGeom prst="rect">
              <a:avLst/>
            </a:prstGeom>
            <a:noFill/>
          </p:spPr>
          <p:txBody>
            <a:bodyPr wrap="square" rtlCol="0">
              <a:spAutoFit/>
            </a:bodyPr>
            <a:lstStyle/>
            <a:p>
              <a:r>
                <a:rPr lang="en-US" sz="900" dirty="0"/>
                <a:t>.059</a:t>
              </a:r>
            </a:p>
          </p:txBody>
        </p:sp>
        <p:sp>
          <p:nvSpPr>
            <p:cNvPr id="35" name="TextBox 34">
              <a:extLst>
                <a:ext uri="{FF2B5EF4-FFF2-40B4-BE49-F238E27FC236}">
                  <a16:creationId xmlns:a16="http://schemas.microsoft.com/office/drawing/2014/main" id="{E49F7270-D022-BE96-D859-62C9671B265E}"/>
                </a:ext>
              </a:extLst>
            </p:cNvPr>
            <p:cNvSpPr txBox="1"/>
            <p:nvPr/>
          </p:nvSpPr>
          <p:spPr>
            <a:xfrm>
              <a:off x="7730447" y="4073536"/>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96787A18-AC93-7F19-2585-4725E5CF0AAE}"/>
                </a:ext>
              </a:extLst>
            </p:cNvPr>
            <p:cNvSpPr txBox="1"/>
            <p:nvPr/>
          </p:nvSpPr>
          <p:spPr>
            <a:xfrm>
              <a:off x="7687898" y="3844992"/>
              <a:ext cx="453444" cy="126928"/>
            </a:xfrm>
            <a:prstGeom prst="rect">
              <a:avLst/>
            </a:prstGeom>
            <a:noFill/>
          </p:spPr>
          <p:txBody>
            <a:bodyPr wrap="square" rtlCol="0">
              <a:spAutoFit/>
            </a:bodyPr>
            <a:lstStyle/>
            <a:p>
              <a:r>
                <a:rPr lang="en-US" sz="900" dirty="0"/>
                <a:t>.033</a:t>
              </a:r>
              <a:endParaRPr lang="en-DE" sz="900" dirty="0"/>
            </a:p>
          </p:txBody>
        </p:sp>
      </p:grpSp>
      <p:grpSp>
        <p:nvGrpSpPr>
          <p:cNvPr id="41" name="Group 40">
            <a:extLst>
              <a:ext uri="{FF2B5EF4-FFF2-40B4-BE49-F238E27FC236}">
                <a16:creationId xmlns:a16="http://schemas.microsoft.com/office/drawing/2014/main" id="{F747CA0B-A096-0484-CB72-2F2064A6CF8F}"/>
              </a:ext>
            </a:extLst>
          </p:cNvPr>
          <p:cNvGrpSpPr/>
          <p:nvPr/>
        </p:nvGrpSpPr>
        <p:grpSpPr>
          <a:xfrm>
            <a:off x="5764419" y="3930764"/>
            <a:ext cx="511819" cy="1269101"/>
            <a:chOff x="5764419" y="3930764"/>
            <a:chExt cx="511819" cy="1269101"/>
          </a:xfrm>
        </p:grpSpPr>
        <p:sp>
          <p:nvSpPr>
            <p:cNvPr id="10" name="TextBox 9">
              <a:extLst>
                <a:ext uri="{FF2B5EF4-FFF2-40B4-BE49-F238E27FC236}">
                  <a16:creationId xmlns:a16="http://schemas.microsoft.com/office/drawing/2014/main" id="{989C3688-5496-1375-8484-C3D36C69A58E}"/>
                </a:ext>
              </a:extLst>
            </p:cNvPr>
            <p:cNvSpPr txBox="1"/>
            <p:nvPr/>
          </p:nvSpPr>
          <p:spPr>
            <a:xfrm>
              <a:off x="5764419" y="5072937"/>
              <a:ext cx="453444" cy="126928"/>
            </a:xfrm>
            <a:prstGeom prst="rect">
              <a:avLst/>
            </a:prstGeom>
            <a:noFill/>
          </p:spPr>
          <p:txBody>
            <a:bodyPr wrap="square" rtlCol="0">
              <a:spAutoFit/>
            </a:bodyPr>
            <a:lstStyle/>
            <a:p>
              <a:r>
                <a:rPr lang="en-US" sz="900" dirty="0"/>
                <a:t>.003</a:t>
              </a:r>
              <a:endParaRPr lang="en-DE" sz="900" dirty="0"/>
            </a:p>
          </p:txBody>
        </p:sp>
        <p:sp>
          <p:nvSpPr>
            <p:cNvPr id="23" name="TextBox 22">
              <a:extLst>
                <a:ext uri="{FF2B5EF4-FFF2-40B4-BE49-F238E27FC236}">
                  <a16:creationId xmlns:a16="http://schemas.microsoft.com/office/drawing/2014/main" id="{D99B0D71-2E58-AB83-4C2C-B92ABDC74EFE}"/>
                </a:ext>
              </a:extLst>
            </p:cNvPr>
            <p:cNvSpPr txBox="1"/>
            <p:nvPr/>
          </p:nvSpPr>
          <p:spPr>
            <a:xfrm>
              <a:off x="5822794" y="4434005"/>
              <a:ext cx="453444" cy="126928"/>
            </a:xfrm>
            <a:prstGeom prst="rect">
              <a:avLst/>
            </a:prstGeom>
            <a:noFill/>
          </p:spPr>
          <p:txBody>
            <a:bodyPr wrap="square" rtlCol="0">
              <a:spAutoFit/>
            </a:bodyPr>
            <a:lstStyle/>
            <a:p>
              <a:r>
                <a:rPr lang="en-US" sz="900" dirty="0"/>
                <a:t>.004</a:t>
              </a:r>
              <a:endParaRPr lang="en-DE" sz="900" dirty="0"/>
            </a:p>
          </p:txBody>
        </p:sp>
        <p:sp>
          <p:nvSpPr>
            <p:cNvPr id="30" name="TextBox 29">
              <a:extLst>
                <a:ext uri="{FF2B5EF4-FFF2-40B4-BE49-F238E27FC236}">
                  <a16:creationId xmlns:a16="http://schemas.microsoft.com/office/drawing/2014/main" id="{0379FAD9-CF7B-CD66-6654-85CF17C996A3}"/>
                </a:ext>
              </a:extLst>
            </p:cNvPr>
            <p:cNvSpPr txBox="1"/>
            <p:nvPr/>
          </p:nvSpPr>
          <p:spPr>
            <a:xfrm>
              <a:off x="5776565" y="3930764"/>
              <a:ext cx="453444" cy="126928"/>
            </a:xfrm>
            <a:prstGeom prst="rect">
              <a:avLst/>
            </a:prstGeom>
            <a:noFill/>
          </p:spPr>
          <p:txBody>
            <a:bodyPr wrap="square" rtlCol="0">
              <a:spAutoFit/>
            </a:bodyPr>
            <a:lstStyle/>
            <a:p>
              <a:r>
                <a:rPr lang="en-US" sz="900" dirty="0"/>
                <a:t>.007</a:t>
              </a:r>
              <a:endParaRPr lang="en-DE" sz="900" dirty="0"/>
            </a:p>
          </p:txBody>
        </p:sp>
        <p:sp>
          <p:nvSpPr>
            <p:cNvPr id="42" name="TextBox 41">
              <a:extLst>
                <a:ext uri="{FF2B5EF4-FFF2-40B4-BE49-F238E27FC236}">
                  <a16:creationId xmlns:a16="http://schemas.microsoft.com/office/drawing/2014/main" id="{DF9340D1-9879-6A4D-9A74-8D00F1F7E655}"/>
                </a:ext>
              </a:extLst>
            </p:cNvPr>
            <p:cNvSpPr txBox="1"/>
            <p:nvPr/>
          </p:nvSpPr>
          <p:spPr>
            <a:xfrm>
              <a:off x="5822794" y="4170791"/>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4EB4366D-6E7B-2F11-9964-B056F7BF1B69}"/>
                </a:ext>
              </a:extLst>
            </p:cNvPr>
            <p:cNvSpPr txBox="1"/>
            <p:nvPr/>
          </p:nvSpPr>
          <p:spPr>
            <a:xfrm>
              <a:off x="5801320" y="4697219"/>
              <a:ext cx="453444" cy="126928"/>
            </a:xfrm>
            <a:prstGeom prst="rect">
              <a:avLst/>
            </a:prstGeom>
            <a:noFill/>
          </p:spPr>
          <p:txBody>
            <a:bodyPr wrap="square" rtlCol="0">
              <a:spAutoFit/>
            </a:bodyPr>
            <a:lstStyle/>
            <a:p>
              <a:r>
                <a:rPr lang="en-US" sz="900" dirty="0"/>
                <a:t>.329</a:t>
              </a:r>
              <a:endParaRPr lang="en-DE" sz="900" dirty="0"/>
            </a:p>
          </p:txBody>
        </p:sp>
      </p:grpSp>
      <p:sp>
        <p:nvSpPr>
          <p:cNvPr id="46" name="TextBox 45">
            <a:extLst>
              <a:ext uri="{FF2B5EF4-FFF2-40B4-BE49-F238E27FC236}">
                <a16:creationId xmlns:a16="http://schemas.microsoft.com/office/drawing/2014/main" id="{BA4F72FC-F881-7888-11C6-80C8DBBA4110}"/>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grpSp>
        <p:nvGrpSpPr>
          <p:cNvPr id="40" name="Group 39">
            <a:extLst>
              <a:ext uri="{FF2B5EF4-FFF2-40B4-BE49-F238E27FC236}">
                <a16:creationId xmlns:a16="http://schemas.microsoft.com/office/drawing/2014/main" id="{AD3CEC59-0C2E-00A2-6384-8A623B502056}"/>
              </a:ext>
            </a:extLst>
          </p:cNvPr>
          <p:cNvGrpSpPr/>
          <p:nvPr/>
        </p:nvGrpSpPr>
        <p:grpSpPr>
          <a:xfrm>
            <a:off x="3674058" y="3994228"/>
            <a:ext cx="668010" cy="1424357"/>
            <a:chOff x="3674058" y="3994228"/>
            <a:chExt cx="668010" cy="1424357"/>
          </a:xfrm>
        </p:grpSpPr>
        <p:sp>
          <p:nvSpPr>
            <p:cNvPr id="17" name="TextBox 16">
              <a:extLst>
                <a:ext uri="{FF2B5EF4-FFF2-40B4-BE49-F238E27FC236}">
                  <a16:creationId xmlns:a16="http://schemas.microsoft.com/office/drawing/2014/main" id="{366D5D36-114A-E63F-C34F-FBA197CF645C}"/>
                </a:ext>
              </a:extLst>
            </p:cNvPr>
            <p:cNvSpPr txBox="1"/>
            <p:nvPr/>
          </p:nvSpPr>
          <p:spPr>
            <a:xfrm>
              <a:off x="3842395" y="4640293"/>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7CD4EB61-D33E-1B24-4F48-F3016720FF6C}"/>
                </a:ext>
              </a:extLst>
            </p:cNvPr>
            <p:cNvSpPr txBox="1"/>
            <p:nvPr/>
          </p:nvSpPr>
          <p:spPr>
            <a:xfrm>
              <a:off x="3674058" y="3994228"/>
              <a:ext cx="453444" cy="230832"/>
            </a:xfrm>
            <a:prstGeom prst="rect">
              <a:avLst/>
            </a:prstGeom>
            <a:noFill/>
          </p:spPr>
          <p:txBody>
            <a:bodyPr wrap="square" rtlCol="0">
              <a:spAutoFit/>
            </a:bodyPr>
            <a:lstStyle/>
            <a:p>
              <a:r>
                <a:rPr lang="en-US" sz="900" dirty="0"/>
                <a:t>.047</a:t>
              </a:r>
              <a:endParaRPr lang="en-DE" sz="900" dirty="0"/>
            </a:p>
          </p:txBody>
        </p:sp>
        <p:sp>
          <p:nvSpPr>
            <p:cNvPr id="33" name="TextBox 32">
              <a:extLst>
                <a:ext uri="{FF2B5EF4-FFF2-40B4-BE49-F238E27FC236}">
                  <a16:creationId xmlns:a16="http://schemas.microsoft.com/office/drawing/2014/main" id="{4CD105E2-1025-DA37-E536-46361AF9EF0D}"/>
                </a:ext>
              </a:extLst>
            </p:cNvPr>
            <p:cNvSpPr txBox="1"/>
            <p:nvPr/>
          </p:nvSpPr>
          <p:spPr>
            <a:xfrm>
              <a:off x="3798434" y="4949278"/>
              <a:ext cx="453444" cy="126928"/>
            </a:xfrm>
            <a:prstGeom prst="rect">
              <a:avLst/>
            </a:prstGeom>
            <a:noFill/>
          </p:spPr>
          <p:txBody>
            <a:bodyPr wrap="square" rtlCol="0">
              <a:spAutoFit/>
            </a:bodyPr>
            <a:lstStyle/>
            <a:p>
              <a:r>
                <a:rPr lang="en-US" sz="900" dirty="0"/>
                <a:t>.105</a:t>
              </a:r>
              <a:endParaRPr lang="en-DE" sz="900" dirty="0"/>
            </a:p>
          </p:txBody>
        </p:sp>
        <p:sp>
          <p:nvSpPr>
            <p:cNvPr id="34" name="TextBox 33">
              <a:extLst>
                <a:ext uri="{FF2B5EF4-FFF2-40B4-BE49-F238E27FC236}">
                  <a16:creationId xmlns:a16="http://schemas.microsoft.com/office/drawing/2014/main" id="{007FC09B-6DA9-34B8-8B0C-7624A3CFFD24}"/>
                </a:ext>
              </a:extLst>
            </p:cNvPr>
            <p:cNvSpPr txBox="1"/>
            <p:nvPr/>
          </p:nvSpPr>
          <p:spPr>
            <a:xfrm>
              <a:off x="3756213" y="4255513"/>
              <a:ext cx="453444" cy="230832"/>
            </a:xfrm>
            <a:prstGeom prst="rect">
              <a:avLst/>
            </a:prstGeom>
            <a:noFill/>
          </p:spPr>
          <p:txBody>
            <a:bodyPr wrap="square" rtlCol="0">
              <a:spAutoFit/>
            </a:bodyPr>
            <a:lstStyle/>
            <a:p>
              <a:r>
                <a:rPr lang="en-US" sz="900" dirty="0"/>
                <a:t>.012</a:t>
              </a:r>
              <a:endParaRPr lang="en-DE" sz="900" dirty="0"/>
            </a:p>
          </p:txBody>
        </p:sp>
        <p:sp>
          <p:nvSpPr>
            <p:cNvPr id="47" name="TextBox 46">
              <a:extLst>
                <a:ext uri="{FF2B5EF4-FFF2-40B4-BE49-F238E27FC236}">
                  <a16:creationId xmlns:a16="http://schemas.microsoft.com/office/drawing/2014/main" id="{C2F03F3E-C185-C00E-6CAF-CE3E85EBEC3A}"/>
                </a:ext>
              </a:extLst>
            </p:cNvPr>
            <p:cNvSpPr txBox="1"/>
            <p:nvPr/>
          </p:nvSpPr>
          <p:spPr>
            <a:xfrm>
              <a:off x="3888624" y="5291657"/>
              <a:ext cx="453444" cy="126928"/>
            </a:xfrm>
            <a:prstGeom prst="rect">
              <a:avLst/>
            </a:prstGeom>
            <a:noFill/>
          </p:spPr>
          <p:txBody>
            <a:bodyPr wrap="square" rtlCol="0">
              <a:spAutoFit/>
            </a:bodyPr>
            <a:lstStyle/>
            <a:p>
              <a:r>
                <a:rPr lang="en-US" sz="900" dirty="0"/>
                <a:t>.048</a:t>
              </a:r>
            </a:p>
          </p:txBody>
        </p:sp>
      </p:grpSp>
      <p:grpSp>
        <p:nvGrpSpPr>
          <p:cNvPr id="37" name="Group 36">
            <a:extLst>
              <a:ext uri="{FF2B5EF4-FFF2-40B4-BE49-F238E27FC236}">
                <a16:creationId xmlns:a16="http://schemas.microsoft.com/office/drawing/2014/main" id="{97F5AE89-AAB5-8299-66B2-81AC6ABF105A}"/>
              </a:ext>
            </a:extLst>
          </p:cNvPr>
          <p:cNvGrpSpPr/>
          <p:nvPr/>
        </p:nvGrpSpPr>
        <p:grpSpPr>
          <a:xfrm>
            <a:off x="186435" y="3608559"/>
            <a:ext cx="704200" cy="1159061"/>
            <a:chOff x="186435" y="3608559"/>
            <a:chExt cx="704200" cy="1159061"/>
          </a:xfrm>
        </p:grpSpPr>
        <p:sp>
          <p:nvSpPr>
            <p:cNvPr id="29" name="TextBox 28">
              <a:extLst>
                <a:ext uri="{FF2B5EF4-FFF2-40B4-BE49-F238E27FC236}">
                  <a16:creationId xmlns:a16="http://schemas.microsoft.com/office/drawing/2014/main" id="{B6990EE9-F09B-D7BE-7EDD-948D12A6E5BC}"/>
                </a:ext>
              </a:extLst>
            </p:cNvPr>
            <p:cNvSpPr txBox="1"/>
            <p:nvPr/>
          </p:nvSpPr>
          <p:spPr>
            <a:xfrm>
              <a:off x="186435" y="4640692"/>
              <a:ext cx="453444" cy="126928"/>
            </a:xfrm>
            <a:prstGeom prst="rect">
              <a:avLst/>
            </a:prstGeom>
            <a:noFill/>
          </p:spPr>
          <p:txBody>
            <a:bodyPr wrap="square" rtlCol="0">
              <a:spAutoFit/>
            </a:bodyPr>
            <a:lstStyle/>
            <a:p>
              <a:r>
                <a:rPr lang="en-US" sz="900" dirty="0"/>
                <a:t>.019</a:t>
              </a:r>
              <a:endParaRPr lang="en-DE" sz="900" dirty="0"/>
            </a:p>
          </p:txBody>
        </p:sp>
        <p:sp>
          <p:nvSpPr>
            <p:cNvPr id="32" name="TextBox 31">
              <a:extLst>
                <a:ext uri="{FF2B5EF4-FFF2-40B4-BE49-F238E27FC236}">
                  <a16:creationId xmlns:a16="http://schemas.microsoft.com/office/drawing/2014/main" id="{A11CE9A7-8827-5F31-DCE3-4F3D26542CB2}"/>
                </a:ext>
              </a:extLst>
            </p:cNvPr>
            <p:cNvSpPr txBox="1"/>
            <p:nvPr/>
          </p:nvSpPr>
          <p:spPr>
            <a:xfrm>
              <a:off x="219078" y="3856504"/>
              <a:ext cx="671557" cy="230832"/>
            </a:xfrm>
            <a:prstGeom prst="rect">
              <a:avLst/>
            </a:prstGeom>
            <a:noFill/>
          </p:spPr>
          <p:txBody>
            <a:bodyPr wrap="square" rtlCol="0">
              <a:spAutoFit/>
            </a:bodyPr>
            <a:lstStyle/>
            <a:p>
              <a:r>
                <a:rPr lang="en-US" sz="900" dirty="0"/>
                <a:t>.023</a:t>
              </a:r>
              <a:endParaRPr lang="en-DE" sz="900" dirty="0"/>
            </a:p>
          </p:txBody>
        </p:sp>
        <p:sp>
          <p:nvSpPr>
            <p:cNvPr id="44" name="TextBox 43">
              <a:extLst>
                <a:ext uri="{FF2B5EF4-FFF2-40B4-BE49-F238E27FC236}">
                  <a16:creationId xmlns:a16="http://schemas.microsoft.com/office/drawing/2014/main" id="{B3E6FAB8-6700-2E3F-C87B-A8A1024F1CD0}"/>
                </a:ext>
              </a:extLst>
            </p:cNvPr>
            <p:cNvSpPr txBox="1"/>
            <p:nvPr/>
          </p:nvSpPr>
          <p:spPr>
            <a:xfrm>
              <a:off x="244647" y="4107327"/>
              <a:ext cx="453444" cy="126928"/>
            </a:xfrm>
            <a:prstGeom prst="rect">
              <a:avLst/>
            </a:prstGeom>
            <a:noFill/>
          </p:spPr>
          <p:txBody>
            <a:bodyPr wrap="square" rtlCol="0">
              <a:spAutoFit/>
            </a:bodyPr>
            <a:lstStyle/>
            <a:p>
              <a:r>
                <a:rPr lang="en-US" sz="900" dirty="0"/>
                <a:t>.515</a:t>
              </a:r>
              <a:endParaRPr lang="en-DE" sz="900" dirty="0"/>
            </a:p>
          </p:txBody>
        </p:sp>
        <p:sp>
          <p:nvSpPr>
            <p:cNvPr id="48" name="TextBox 47">
              <a:extLst>
                <a:ext uri="{FF2B5EF4-FFF2-40B4-BE49-F238E27FC236}">
                  <a16:creationId xmlns:a16="http://schemas.microsoft.com/office/drawing/2014/main" id="{66ADBAC6-1E99-7794-94C8-042AD85DDB29}"/>
                </a:ext>
              </a:extLst>
            </p:cNvPr>
            <p:cNvSpPr txBox="1"/>
            <p:nvPr/>
          </p:nvSpPr>
          <p:spPr>
            <a:xfrm>
              <a:off x="230072" y="3608559"/>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E3852DF9-4434-0D40-03F0-A71FEB58AE1E}"/>
                </a:ext>
              </a:extLst>
            </p:cNvPr>
            <p:cNvSpPr txBox="1"/>
            <p:nvPr/>
          </p:nvSpPr>
          <p:spPr>
            <a:xfrm>
              <a:off x="219078" y="4379926"/>
              <a:ext cx="453444" cy="126928"/>
            </a:xfrm>
            <a:prstGeom prst="rect">
              <a:avLst/>
            </a:prstGeom>
            <a:noFill/>
          </p:spPr>
          <p:txBody>
            <a:bodyPr wrap="square" rtlCol="0">
              <a:spAutoFit/>
            </a:bodyPr>
            <a:lstStyle/>
            <a:p>
              <a:r>
                <a:rPr lang="en-US" sz="900" dirty="0"/>
                <a:t>.001</a:t>
              </a:r>
            </a:p>
          </p:txBody>
        </p:sp>
      </p:grpSp>
      <p:sp>
        <p:nvSpPr>
          <p:cNvPr id="50" name="TextBox 49">
            <a:extLst>
              <a:ext uri="{FF2B5EF4-FFF2-40B4-BE49-F238E27FC236}">
                <a16:creationId xmlns:a16="http://schemas.microsoft.com/office/drawing/2014/main" id="{664D2D75-38ED-968F-F6E1-1D7EE3F10C1A}"/>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6C9419D2-624F-277F-F979-DD311359862A}"/>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BF5D8A81-2613-06DB-4A56-790D3F973373}"/>
              </a:ext>
            </a:extLst>
          </p:cNvPr>
          <p:cNvPicPr>
            <a:picLocks noChangeAspect="1"/>
          </p:cNvPicPr>
          <p:nvPr/>
        </p:nvPicPr>
        <p:blipFill>
          <a:blip r:embed="rId5">
            <a:extLst>
              <a:ext uri="{28A0092B-C50C-407E-A947-70E740481C1C}">
                <a14:useLocalDpi xmlns:a14="http://schemas.microsoft.com/office/drawing/2010/main" val="0"/>
              </a:ext>
            </a:extLst>
          </a:blip>
          <a:srcRect l="25318" t="7977" r="17945" b="11737"/>
          <a:stretch/>
        </p:blipFill>
        <p:spPr>
          <a:xfrm>
            <a:off x="8183891" y="3632739"/>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C77E3D27-5C64-45E0-2D3D-0E8382F5104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1462"/>
          <a:stretch/>
        </p:blipFill>
        <p:spPr>
          <a:xfrm>
            <a:off x="4213684" y="3414388"/>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B9A3F5B0-C47B-DB20-0405-F614361B9F00}"/>
              </a:ext>
            </a:extLst>
          </p:cNvPr>
          <p:cNvPicPr>
            <a:picLocks noChangeAspect="1"/>
          </p:cNvPicPr>
          <p:nvPr/>
        </p:nvPicPr>
        <p:blipFill>
          <a:blip r:embed="rId6">
            <a:extLst>
              <a:ext uri="{28A0092B-C50C-407E-A947-70E740481C1C}">
                <a14:useLocalDpi xmlns:a14="http://schemas.microsoft.com/office/drawing/2010/main" val="0"/>
              </a:ext>
            </a:extLst>
          </a:blip>
          <a:srcRect l="28270" r="51400" b="9346"/>
          <a:stretch/>
        </p:blipFill>
        <p:spPr>
          <a:xfrm>
            <a:off x="6589142" y="368642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915E0CCB-F811-EEA4-4800-DB8F84AADD7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2925325" y="3328840"/>
            <a:ext cx="830888" cy="1683902"/>
          </a:xfrm>
          <a:prstGeom prst="rect">
            <a:avLst/>
          </a:prstGeom>
        </p:spPr>
      </p:pic>
      <p:pic>
        <p:nvPicPr>
          <p:cNvPr id="2" name="Picture 1" descr="A group of kids in lab coats&#10;&#10;Description automatically generated">
            <a:extLst>
              <a:ext uri="{FF2B5EF4-FFF2-40B4-BE49-F238E27FC236}">
                <a16:creationId xmlns:a16="http://schemas.microsoft.com/office/drawing/2014/main" id="{541DE7D8-D6FC-8A4C-62C0-1231CF68D3D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728357" y="3493945"/>
            <a:ext cx="1192024" cy="1928295"/>
          </a:xfrm>
          <a:prstGeom prst="rect">
            <a:avLst/>
          </a:prstGeom>
        </p:spPr>
      </p:pic>
      <p:sp>
        <p:nvSpPr>
          <p:cNvPr id="36" name="TextBox 35">
            <a:extLst>
              <a:ext uri="{FF2B5EF4-FFF2-40B4-BE49-F238E27FC236}">
                <a16:creationId xmlns:a16="http://schemas.microsoft.com/office/drawing/2014/main" id="{68C7793E-85A1-CA1A-32D9-206F7F20C173}"/>
              </a:ext>
            </a:extLst>
          </p:cNvPr>
          <p:cNvSpPr txBox="1"/>
          <p:nvPr/>
        </p:nvSpPr>
        <p:spPr>
          <a:xfrm>
            <a:off x="3798434" y="1719128"/>
            <a:ext cx="2790708" cy="369332"/>
          </a:xfrm>
          <a:prstGeom prst="rect">
            <a:avLst/>
          </a:prstGeom>
          <a:noFill/>
        </p:spPr>
        <p:txBody>
          <a:bodyPr wrap="square" rtlCol="0">
            <a:spAutoFit/>
          </a:bodyPr>
          <a:lstStyle/>
          <a:p>
            <a:r>
              <a:rPr lang="en-US" dirty="0"/>
              <a:t> Scientific     literature</a:t>
            </a:r>
            <a:endParaRPr lang="en-DE" dirty="0"/>
          </a:p>
        </p:txBody>
      </p:sp>
      <p:sp>
        <p:nvSpPr>
          <p:cNvPr id="51" name="TextBox 50">
            <a:extLst>
              <a:ext uri="{FF2B5EF4-FFF2-40B4-BE49-F238E27FC236}">
                <a16:creationId xmlns:a16="http://schemas.microsoft.com/office/drawing/2014/main" id="{CB191E43-56D7-DD19-53B2-03213A02A430}"/>
              </a:ext>
            </a:extLst>
          </p:cNvPr>
          <p:cNvSpPr txBox="1"/>
          <p:nvPr/>
        </p:nvSpPr>
        <p:spPr>
          <a:xfrm>
            <a:off x="2736564" y="2042294"/>
            <a:ext cx="647736" cy="584775"/>
          </a:xfrm>
          <a:prstGeom prst="rect">
            <a:avLst/>
          </a:prstGeom>
          <a:noFill/>
        </p:spPr>
        <p:txBody>
          <a:bodyPr wrap="square" rtlCol="0">
            <a:spAutoFit/>
          </a:bodyPr>
          <a:lstStyle/>
          <a:p>
            <a:r>
              <a:rPr lang="en-DE" sz="3200" dirty="0"/>
              <a:t>~</a:t>
            </a:r>
          </a:p>
        </p:txBody>
      </p:sp>
    </p:spTree>
    <p:extLst>
      <p:ext uri="{BB962C8B-B14F-4D97-AF65-F5344CB8AC3E}">
        <p14:creationId xmlns:p14="http://schemas.microsoft.com/office/powerpoint/2010/main" val="2386120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2.22222E-6 L 0.38473 -0.27111 " pathEditMode="relative" rAng="0" ptsTypes="AA">
                                      <p:cBhvr>
                                        <p:cTn id="6" dur="1000" fill="hold"/>
                                        <p:tgtEl>
                                          <p:spTgt spid="37"/>
                                        </p:tgtEl>
                                        <p:attrNameLst>
                                          <p:attrName>ppt_x</p:attrName>
                                          <p:attrName>ppt_y</p:attrName>
                                        </p:attrNameLst>
                                      </p:cBhvr>
                                      <p:rCtr x="19236" y="-13556"/>
                                    </p:animMotion>
                                  </p:childTnLst>
                                </p:cTn>
                              </p:par>
                              <p:par>
                                <p:cTn id="7" presetID="42" presetClass="path" presetSubtype="0" accel="50000" decel="50000" fill="hold" nodeType="withEffect">
                                  <p:stCondLst>
                                    <p:cond delay="0"/>
                                  </p:stCondLst>
                                  <p:childTnLst>
                                    <p:animMotion origin="layout" path="M -1.66667E-6 4.44444E-6 L 0.21858 -0.28084 " pathEditMode="relative" rAng="0" ptsTypes="AA">
                                      <p:cBhvr>
                                        <p:cTn id="8" dur="1000" fill="hold"/>
                                        <p:tgtEl>
                                          <p:spTgt spid="39"/>
                                        </p:tgtEl>
                                        <p:attrNameLst>
                                          <p:attrName>ppt_x</p:attrName>
                                          <p:attrName>ppt_y</p:attrName>
                                        </p:attrNameLst>
                                      </p:cBhvr>
                                      <p:rCtr x="10920" y="-14056"/>
                                    </p:animMotion>
                                  </p:childTnLst>
                                </p:cTn>
                              </p:par>
                              <p:par>
                                <p:cTn id="9" presetID="42" presetClass="path" presetSubtype="0" accel="50000" decel="50000" fill="hold" nodeType="withEffect">
                                  <p:stCondLst>
                                    <p:cond delay="0"/>
                                  </p:stCondLst>
                                  <p:childTnLst>
                                    <p:animMotion origin="layout" path="M -4.44444E-6 -3.33333E-6 L 0.09671 -0.36611 " pathEditMode="relative" rAng="0" ptsTypes="AA">
                                      <p:cBhvr>
                                        <p:cTn id="10" dur="1000" fill="hold"/>
                                        <p:tgtEl>
                                          <p:spTgt spid="40"/>
                                        </p:tgtEl>
                                        <p:attrNameLst>
                                          <p:attrName>ppt_x</p:attrName>
                                          <p:attrName>ppt_y</p:attrName>
                                        </p:attrNameLst>
                                      </p:cBhvr>
                                      <p:rCtr x="4826" y="-18306"/>
                                    </p:animMotion>
                                  </p:childTnLst>
                                </p:cTn>
                              </p:par>
                              <p:par>
                                <p:cTn id="11" presetID="42" presetClass="path" presetSubtype="0" accel="50000" decel="50000" fill="hold" nodeType="withEffect">
                                  <p:stCondLst>
                                    <p:cond delay="0"/>
                                  </p:stCondLst>
                                  <p:childTnLst>
                                    <p:animMotion origin="layout" path="M -3.33333E-6 1.11111E-6 L -0.04826 -0.32806 " pathEditMode="relative" rAng="0" ptsTypes="AA">
                                      <p:cBhvr>
                                        <p:cTn id="12" dur="1000" fill="hold"/>
                                        <p:tgtEl>
                                          <p:spTgt spid="41"/>
                                        </p:tgtEl>
                                        <p:attrNameLst>
                                          <p:attrName>ppt_x</p:attrName>
                                          <p:attrName>ppt_y</p:attrName>
                                        </p:attrNameLst>
                                      </p:cBhvr>
                                      <p:rCtr x="-2413" y="-16417"/>
                                    </p:animMotion>
                                  </p:childTnLst>
                                </p:cTn>
                              </p:par>
                              <p:par>
                                <p:cTn id="13" presetID="42" presetClass="path" presetSubtype="0" accel="50000" decel="50000" fill="hold" nodeType="withEffect">
                                  <p:stCondLst>
                                    <p:cond delay="0"/>
                                  </p:stCondLst>
                                  <p:childTnLst>
                                    <p:animMotion origin="layout" path="M -4.72222E-6 2.22222E-6 L -0.18975 -0.31778 " pathEditMode="relative" rAng="0" ptsTypes="AA">
                                      <p:cBhvr>
                                        <p:cTn id="14" dur="1000" fill="hold"/>
                                        <p:tgtEl>
                                          <p:spTgt spid="45"/>
                                        </p:tgtEl>
                                        <p:attrNameLst>
                                          <p:attrName>ppt_x</p:attrName>
                                          <p:attrName>ppt_y</p:attrName>
                                        </p:attrNameLst>
                                      </p:cBhvr>
                                      <p:rCtr x="-9497" y="-15889"/>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612C-799D-D72B-E391-7CDB81D7D441}"/>
            </a:ext>
          </a:extLst>
        </p:cNvPr>
        <p:cNvGrpSpPr/>
        <p:nvPr/>
      </p:nvGrpSpPr>
      <p:grpSpPr>
        <a:xfrm>
          <a:off x="0" y="0"/>
          <a:ext cx="0" cy="0"/>
          <a:chOff x="0" y="0"/>
          <a:chExt cx="0" cy="0"/>
        </a:xfrm>
      </p:grpSpPr>
      <p:pic>
        <p:nvPicPr>
          <p:cNvPr id="7" name="Picture 6" descr="A open book with white pages&#10;&#10;Description automatically generated">
            <a:extLst>
              <a:ext uri="{FF2B5EF4-FFF2-40B4-BE49-F238E27FC236}">
                <a16:creationId xmlns:a16="http://schemas.microsoft.com/office/drawing/2014/main" id="{036DF63C-0D6C-D77D-E143-26437461A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087" y="1649582"/>
            <a:ext cx="3611467" cy="1931076"/>
          </a:xfrm>
          <a:prstGeom prst="rect">
            <a:avLst/>
          </a:prstGeom>
        </p:spPr>
      </p:pic>
      <p:sp>
        <p:nvSpPr>
          <p:cNvPr id="4" name="Slide Number Placeholder 3">
            <a:extLst>
              <a:ext uri="{FF2B5EF4-FFF2-40B4-BE49-F238E27FC236}">
                <a16:creationId xmlns:a16="http://schemas.microsoft.com/office/drawing/2014/main" id="{47736E41-E53C-9D4D-B2F8-E92925A7B2F1}"/>
              </a:ext>
            </a:extLst>
          </p:cNvPr>
          <p:cNvSpPr>
            <a:spLocks noGrp="1"/>
          </p:cNvSpPr>
          <p:nvPr>
            <p:ph type="sldNum" sz="quarter" idx="12"/>
          </p:nvPr>
        </p:nvSpPr>
        <p:spPr/>
        <p:txBody>
          <a:bodyPr/>
          <a:lstStyle/>
          <a:p>
            <a:r>
              <a:rPr lang="en-GB"/>
              <a:t>Page </a:t>
            </a:r>
            <a:fld id="{BE3DC40E-DBBE-4E2D-9EEC-FBF0DA0E9179}" type="slidenum">
              <a:rPr lang="en-GB" smtClean="0"/>
              <a:t>12</a:t>
            </a:fld>
            <a:endParaRPr lang="en-GB" dirty="0"/>
          </a:p>
        </p:txBody>
      </p:sp>
      <p:sp>
        <p:nvSpPr>
          <p:cNvPr id="5" name="Title 4">
            <a:extLst>
              <a:ext uri="{FF2B5EF4-FFF2-40B4-BE49-F238E27FC236}">
                <a16:creationId xmlns:a16="http://schemas.microsoft.com/office/drawing/2014/main" id="{C31D0A52-6B64-0319-E4FE-C02B0E0F20D5}"/>
              </a:ext>
            </a:extLst>
          </p:cNvPr>
          <p:cNvSpPr>
            <a:spLocks noGrp="1"/>
          </p:cNvSpPr>
          <p:nvPr>
            <p:ph type="title"/>
          </p:nvPr>
        </p:nvSpPr>
        <p:spPr/>
        <p:txBody>
          <a:bodyPr/>
          <a:lstStyle/>
          <a:p>
            <a:r>
              <a:rPr lang="en-US" dirty="0"/>
              <a:t>Conceptual Introduction to Z-Curve</a:t>
            </a:r>
            <a:endParaRPr lang="en-DE" dirty="0"/>
          </a:p>
        </p:txBody>
      </p:sp>
      <p:pic>
        <p:nvPicPr>
          <p:cNvPr id="52" name="Picture 51" descr="A blue and green circle with black background&#10;&#10;Description automatically generated">
            <a:extLst>
              <a:ext uri="{FF2B5EF4-FFF2-40B4-BE49-F238E27FC236}">
                <a16:creationId xmlns:a16="http://schemas.microsoft.com/office/drawing/2014/main" id="{E09F30E7-BBA7-8E32-83D7-D30ABFAEC987}"/>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86435" y="1108075"/>
            <a:ext cx="2376151" cy="2366646"/>
          </a:xfrm>
          <a:prstGeom prst="ellipse">
            <a:avLst/>
          </a:prstGeom>
        </p:spPr>
      </p:pic>
      <p:sp>
        <p:nvSpPr>
          <p:cNvPr id="8" name="TextBox 7">
            <a:extLst>
              <a:ext uri="{FF2B5EF4-FFF2-40B4-BE49-F238E27FC236}">
                <a16:creationId xmlns:a16="http://schemas.microsoft.com/office/drawing/2014/main" id="{A75B44C4-9386-E367-617E-CD3EE44F87BD}"/>
              </a:ext>
            </a:extLst>
          </p:cNvPr>
          <p:cNvSpPr txBox="1"/>
          <p:nvPr/>
        </p:nvSpPr>
        <p:spPr>
          <a:xfrm>
            <a:off x="942987" y="1418750"/>
            <a:ext cx="586035" cy="230832"/>
          </a:xfrm>
          <a:prstGeom prst="rect">
            <a:avLst/>
          </a:prstGeom>
          <a:noFill/>
        </p:spPr>
        <p:txBody>
          <a:bodyPr wrap="square" rtlCol="0">
            <a:spAutoFit/>
          </a:bodyPr>
          <a:lstStyle/>
          <a:p>
            <a:r>
              <a:rPr lang="en-US" sz="900" dirty="0"/>
              <a:t>.05</a:t>
            </a:r>
            <a:endParaRPr lang="en-DE" sz="900" dirty="0"/>
          </a:p>
        </p:txBody>
      </p:sp>
      <p:sp>
        <p:nvSpPr>
          <p:cNvPr id="9" name="TextBox 8">
            <a:extLst>
              <a:ext uri="{FF2B5EF4-FFF2-40B4-BE49-F238E27FC236}">
                <a16:creationId xmlns:a16="http://schemas.microsoft.com/office/drawing/2014/main" id="{EC2CD3FA-E827-33D6-D558-3144612D42A9}"/>
              </a:ext>
            </a:extLst>
          </p:cNvPr>
          <p:cNvSpPr txBox="1"/>
          <p:nvPr/>
        </p:nvSpPr>
        <p:spPr>
          <a:xfrm>
            <a:off x="1261172" y="1309189"/>
            <a:ext cx="802742" cy="230832"/>
          </a:xfrm>
          <a:prstGeom prst="rect">
            <a:avLst/>
          </a:prstGeom>
          <a:noFill/>
        </p:spPr>
        <p:txBody>
          <a:bodyPr wrap="square" rtlCol="0">
            <a:spAutoFit/>
          </a:bodyPr>
          <a:lstStyle/>
          <a:p>
            <a:r>
              <a:rPr lang="en-US" sz="900" dirty="0"/>
              <a:t>.03</a:t>
            </a:r>
            <a:endParaRPr lang="en-DE" sz="900" dirty="0"/>
          </a:p>
        </p:txBody>
      </p:sp>
      <p:sp>
        <p:nvSpPr>
          <p:cNvPr id="11" name="TextBox 10">
            <a:extLst>
              <a:ext uri="{FF2B5EF4-FFF2-40B4-BE49-F238E27FC236}">
                <a16:creationId xmlns:a16="http://schemas.microsoft.com/office/drawing/2014/main" id="{21B72397-A8F8-9564-B239-E0A92E99675C}"/>
              </a:ext>
            </a:extLst>
          </p:cNvPr>
          <p:cNvSpPr txBox="1"/>
          <p:nvPr/>
        </p:nvSpPr>
        <p:spPr>
          <a:xfrm>
            <a:off x="358042" y="1664524"/>
            <a:ext cx="453444" cy="126928"/>
          </a:xfrm>
          <a:prstGeom prst="rect">
            <a:avLst/>
          </a:prstGeom>
          <a:noFill/>
        </p:spPr>
        <p:txBody>
          <a:bodyPr wrap="square" rtlCol="0">
            <a:spAutoFit/>
          </a:bodyPr>
          <a:lstStyle/>
          <a:p>
            <a:r>
              <a:rPr lang="en-US" sz="900" dirty="0"/>
              <a:t>.141</a:t>
            </a:r>
            <a:endParaRPr lang="en-DE" sz="900" dirty="0"/>
          </a:p>
        </p:txBody>
      </p:sp>
      <p:sp>
        <p:nvSpPr>
          <p:cNvPr id="18" name="TextBox 17">
            <a:extLst>
              <a:ext uri="{FF2B5EF4-FFF2-40B4-BE49-F238E27FC236}">
                <a16:creationId xmlns:a16="http://schemas.microsoft.com/office/drawing/2014/main" id="{028E4AE1-12C0-F181-39D7-C1F261545006}"/>
              </a:ext>
            </a:extLst>
          </p:cNvPr>
          <p:cNvSpPr txBox="1"/>
          <p:nvPr/>
        </p:nvSpPr>
        <p:spPr>
          <a:xfrm>
            <a:off x="1201414" y="1795787"/>
            <a:ext cx="453444" cy="126928"/>
          </a:xfrm>
          <a:prstGeom prst="rect">
            <a:avLst/>
          </a:prstGeom>
          <a:noFill/>
        </p:spPr>
        <p:txBody>
          <a:bodyPr wrap="square" rtlCol="0">
            <a:spAutoFit/>
          </a:bodyPr>
          <a:lstStyle/>
          <a:p>
            <a:r>
              <a:rPr lang="en-US" sz="900" dirty="0"/>
              <a:t>.072</a:t>
            </a:r>
          </a:p>
        </p:txBody>
      </p:sp>
      <p:sp>
        <p:nvSpPr>
          <p:cNvPr id="21" name="TextBox 20">
            <a:extLst>
              <a:ext uri="{FF2B5EF4-FFF2-40B4-BE49-F238E27FC236}">
                <a16:creationId xmlns:a16="http://schemas.microsoft.com/office/drawing/2014/main" id="{4A38F2EF-FDD4-5BF3-A25D-EC27268C12A8}"/>
              </a:ext>
            </a:extLst>
          </p:cNvPr>
          <p:cNvSpPr txBox="1"/>
          <p:nvPr/>
        </p:nvSpPr>
        <p:spPr>
          <a:xfrm>
            <a:off x="1718375" y="2574690"/>
            <a:ext cx="453444" cy="126928"/>
          </a:xfrm>
          <a:prstGeom prst="rect">
            <a:avLst/>
          </a:prstGeom>
          <a:noFill/>
        </p:spPr>
        <p:txBody>
          <a:bodyPr wrap="square" rtlCol="0">
            <a:spAutoFit/>
          </a:bodyPr>
          <a:lstStyle/>
          <a:p>
            <a:r>
              <a:rPr lang="en-US" sz="900" dirty="0"/>
              <a:t>.081</a:t>
            </a:r>
            <a:endParaRPr lang="en-DE" sz="900" dirty="0"/>
          </a:p>
        </p:txBody>
      </p:sp>
      <p:sp>
        <p:nvSpPr>
          <p:cNvPr id="22" name="TextBox 21">
            <a:extLst>
              <a:ext uri="{FF2B5EF4-FFF2-40B4-BE49-F238E27FC236}">
                <a16:creationId xmlns:a16="http://schemas.microsoft.com/office/drawing/2014/main" id="{8144B773-C55A-F74E-0B94-1C14A1486DC9}"/>
              </a:ext>
            </a:extLst>
          </p:cNvPr>
          <p:cNvSpPr txBox="1"/>
          <p:nvPr/>
        </p:nvSpPr>
        <p:spPr>
          <a:xfrm>
            <a:off x="1008149" y="2042294"/>
            <a:ext cx="453444" cy="126928"/>
          </a:xfrm>
          <a:prstGeom prst="rect">
            <a:avLst/>
          </a:prstGeom>
          <a:noFill/>
        </p:spPr>
        <p:txBody>
          <a:bodyPr wrap="square" rtlCol="0">
            <a:spAutoFit/>
          </a:bodyPr>
          <a:lstStyle/>
          <a:p>
            <a:r>
              <a:rPr lang="en-US" sz="900" dirty="0"/>
              <a:t>.091</a:t>
            </a:r>
          </a:p>
        </p:txBody>
      </p:sp>
      <p:sp>
        <p:nvSpPr>
          <p:cNvPr id="24" name="TextBox 23">
            <a:extLst>
              <a:ext uri="{FF2B5EF4-FFF2-40B4-BE49-F238E27FC236}">
                <a16:creationId xmlns:a16="http://schemas.microsoft.com/office/drawing/2014/main" id="{F7E31974-3994-05B0-9660-4AB42EC2FD93}"/>
              </a:ext>
            </a:extLst>
          </p:cNvPr>
          <p:cNvSpPr txBox="1"/>
          <p:nvPr/>
        </p:nvSpPr>
        <p:spPr>
          <a:xfrm>
            <a:off x="1002062" y="3040360"/>
            <a:ext cx="453444" cy="126928"/>
          </a:xfrm>
          <a:prstGeom prst="rect">
            <a:avLst/>
          </a:prstGeom>
          <a:noFill/>
        </p:spPr>
        <p:txBody>
          <a:bodyPr wrap="square" rtlCol="0">
            <a:spAutoFit/>
          </a:bodyPr>
          <a:lstStyle/>
          <a:p>
            <a:r>
              <a:rPr lang="en-US" sz="900" dirty="0"/>
              <a:t>.006</a:t>
            </a:r>
            <a:endParaRPr lang="en-DE" sz="900" dirty="0"/>
          </a:p>
        </p:txBody>
      </p:sp>
      <p:sp>
        <p:nvSpPr>
          <p:cNvPr id="13" name="TextBox 12">
            <a:extLst>
              <a:ext uri="{FF2B5EF4-FFF2-40B4-BE49-F238E27FC236}">
                <a16:creationId xmlns:a16="http://schemas.microsoft.com/office/drawing/2014/main" id="{CA130D92-991A-D07A-BE8F-3D7CC2EFF139}"/>
              </a:ext>
            </a:extLst>
          </p:cNvPr>
          <p:cNvSpPr txBox="1"/>
          <p:nvPr/>
        </p:nvSpPr>
        <p:spPr>
          <a:xfrm>
            <a:off x="2198654" y="4637517"/>
            <a:ext cx="453444" cy="126928"/>
          </a:xfrm>
          <a:prstGeom prst="rect">
            <a:avLst/>
          </a:prstGeom>
          <a:noFill/>
        </p:spPr>
        <p:txBody>
          <a:bodyPr wrap="square" rtlCol="0">
            <a:spAutoFit/>
          </a:bodyPr>
          <a:lstStyle/>
          <a:p>
            <a:r>
              <a:rPr lang="en-US" sz="900" dirty="0"/>
              <a:t>.060</a:t>
            </a:r>
            <a:endParaRPr lang="en-DE" sz="900" dirty="0"/>
          </a:p>
        </p:txBody>
      </p:sp>
      <p:grpSp>
        <p:nvGrpSpPr>
          <p:cNvPr id="57" name="Group 56">
            <a:extLst>
              <a:ext uri="{FF2B5EF4-FFF2-40B4-BE49-F238E27FC236}">
                <a16:creationId xmlns:a16="http://schemas.microsoft.com/office/drawing/2014/main" id="{4E3881D6-139F-A5BB-0591-12C9B8CB3244}"/>
              </a:ext>
            </a:extLst>
          </p:cNvPr>
          <p:cNvGrpSpPr/>
          <p:nvPr/>
        </p:nvGrpSpPr>
        <p:grpSpPr>
          <a:xfrm>
            <a:off x="2202938" y="3672023"/>
            <a:ext cx="533626" cy="815265"/>
            <a:chOff x="2202938" y="3672023"/>
            <a:chExt cx="533626" cy="815265"/>
          </a:xfrm>
        </p:grpSpPr>
        <p:sp>
          <p:nvSpPr>
            <p:cNvPr id="12" name="TextBox 11">
              <a:extLst>
                <a:ext uri="{FF2B5EF4-FFF2-40B4-BE49-F238E27FC236}">
                  <a16:creationId xmlns:a16="http://schemas.microsoft.com/office/drawing/2014/main" id="{D8622E3F-7EE9-FD19-415C-39EB8985FEA5}"/>
                </a:ext>
              </a:extLst>
            </p:cNvPr>
            <p:cNvSpPr txBox="1"/>
            <p:nvPr/>
          </p:nvSpPr>
          <p:spPr>
            <a:xfrm>
              <a:off x="2283120" y="3908456"/>
              <a:ext cx="453444" cy="230832"/>
            </a:xfrm>
            <a:prstGeom prst="rect">
              <a:avLst/>
            </a:prstGeom>
            <a:noFill/>
          </p:spPr>
          <p:txBody>
            <a:bodyPr wrap="square" rtlCol="0">
              <a:spAutoFit/>
            </a:bodyPr>
            <a:lstStyle/>
            <a:p>
              <a:r>
                <a:rPr lang="en-US" sz="900" dirty="0"/>
                <a:t>.003</a:t>
              </a:r>
            </a:p>
          </p:txBody>
        </p:sp>
        <p:sp>
          <p:nvSpPr>
            <p:cNvPr id="14" name="TextBox 13">
              <a:extLst>
                <a:ext uri="{FF2B5EF4-FFF2-40B4-BE49-F238E27FC236}">
                  <a16:creationId xmlns:a16="http://schemas.microsoft.com/office/drawing/2014/main" id="{BBDCCC6A-0173-EE05-8D58-4E46A50CA25D}"/>
                </a:ext>
              </a:extLst>
            </p:cNvPr>
            <p:cNvSpPr txBox="1"/>
            <p:nvPr/>
          </p:nvSpPr>
          <p:spPr>
            <a:xfrm>
              <a:off x="2225358" y="4360360"/>
              <a:ext cx="453444" cy="126928"/>
            </a:xfrm>
            <a:prstGeom prst="rect">
              <a:avLst/>
            </a:prstGeom>
            <a:noFill/>
          </p:spPr>
          <p:txBody>
            <a:bodyPr wrap="square" rtlCol="0">
              <a:spAutoFit/>
            </a:bodyPr>
            <a:lstStyle/>
            <a:p>
              <a:r>
                <a:rPr lang="en-US" sz="900" dirty="0"/>
                <a:t>.011</a:t>
              </a:r>
            </a:p>
          </p:txBody>
        </p:sp>
        <p:sp>
          <p:nvSpPr>
            <p:cNvPr id="20" name="TextBox 19">
              <a:extLst>
                <a:ext uri="{FF2B5EF4-FFF2-40B4-BE49-F238E27FC236}">
                  <a16:creationId xmlns:a16="http://schemas.microsoft.com/office/drawing/2014/main" id="{FA71EF19-B0B7-500D-5BDB-C9686D76F86F}"/>
                </a:ext>
              </a:extLst>
            </p:cNvPr>
            <p:cNvSpPr txBox="1"/>
            <p:nvPr/>
          </p:nvSpPr>
          <p:spPr>
            <a:xfrm>
              <a:off x="2202938" y="4121156"/>
              <a:ext cx="453444" cy="126928"/>
            </a:xfrm>
            <a:prstGeom prst="rect">
              <a:avLst/>
            </a:prstGeom>
            <a:noFill/>
          </p:spPr>
          <p:txBody>
            <a:bodyPr wrap="square" rtlCol="0">
              <a:spAutoFit/>
            </a:bodyPr>
            <a:lstStyle/>
            <a:p>
              <a:r>
                <a:rPr lang="en-US" sz="900" dirty="0"/>
                <a:t>.013</a:t>
              </a:r>
              <a:endParaRPr lang="en-DE" sz="900" dirty="0"/>
            </a:p>
          </p:txBody>
        </p:sp>
        <p:sp>
          <p:nvSpPr>
            <p:cNvPr id="26" name="TextBox 25">
              <a:extLst>
                <a:ext uri="{FF2B5EF4-FFF2-40B4-BE49-F238E27FC236}">
                  <a16:creationId xmlns:a16="http://schemas.microsoft.com/office/drawing/2014/main" id="{621E0F08-2A85-3B2B-8220-CD2E8E9B70D8}"/>
                </a:ext>
              </a:extLst>
            </p:cNvPr>
            <p:cNvSpPr txBox="1"/>
            <p:nvPr/>
          </p:nvSpPr>
          <p:spPr>
            <a:xfrm>
              <a:off x="2202938" y="3672023"/>
              <a:ext cx="453444" cy="230832"/>
            </a:xfrm>
            <a:prstGeom prst="rect">
              <a:avLst/>
            </a:prstGeom>
            <a:noFill/>
          </p:spPr>
          <p:txBody>
            <a:bodyPr wrap="square" rtlCol="0">
              <a:spAutoFit/>
            </a:bodyPr>
            <a:lstStyle/>
            <a:p>
              <a:r>
                <a:rPr lang="en-US" sz="900" dirty="0"/>
                <a:t>.006</a:t>
              </a:r>
              <a:endParaRPr lang="en-DE" sz="900" dirty="0"/>
            </a:p>
          </p:txBody>
        </p:sp>
      </p:grpSp>
      <p:sp>
        <p:nvSpPr>
          <p:cNvPr id="27" name="TextBox 26">
            <a:extLst>
              <a:ext uri="{FF2B5EF4-FFF2-40B4-BE49-F238E27FC236}">
                <a16:creationId xmlns:a16="http://schemas.microsoft.com/office/drawing/2014/main" id="{D5407640-0391-FA72-E724-12B04E64261B}"/>
              </a:ext>
            </a:extLst>
          </p:cNvPr>
          <p:cNvSpPr txBox="1"/>
          <p:nvPr/>
        </p:nvSpPr>
        <p:spPr>
          <a:xfrm>
            <a:off x="790074" y="1207647"/>
            <a:ext cx="453444" cy="126928"/>
          </a:xfrm>
          <a:prstGeom prst="rect">
            <a:avLst/>
          </a:prstGeom>
          <a:noFill/>
        </p:spPr>
        <p:txBody>
          <a:bodyPr wrap="square" rtlCol="0">
            <a:spAutoFit/>
          </a:bodyPr>
          <a:lstStyle/>
          <a:p>
            <a:r>
              <a:rPr lang="en-US" sz="900" dirty="0"/>
              <a:t>.007</a:t>
            </a:r>
            <a:endParaRPr lang="en-DE" sz="900" dirty="0"/>
          </a:p>
        </p:txBody>
      </p:sp>
      <p:sp>
        <p:nvSpPr>
          <p:cNvPr id="28" name="TextBox 27">
            <a:extLst>
              <a:ext uri="{FF2B5EF4-FFF2-40B4-BE49-F238E27FC236}">
                <a16:creationId xmlns:a16="http://schemas.microsoft.com/office/drawing/2014/main" id="{D49A4954-3DA7-1E7F-E2A2-8C36C227F01F}"/>
              </a:ext>
            </a:extLst>
          </p:cNvPr>
          <p:cNvSpPr txBox="1"/>
          <p:nvPr/>
        </p:nvSpPr>
        <p:spPr>
          <a:xfrm>
            <a:off x="1684521" y="2278364"/>
            <a:ext cx="453444" cy="126928"/>
          </a:xfrm>
          <a:prstGeom prst="rect">
            <a:avLst/>
          </a:prstGeom>
          <a:noFill/>
        </p:spPr>
        <p:txBody>
          <a:bodyPr wrap="square" rtlCol="0">
            <a:spAutoFit/>
          </a:bodyPr>
          <a:lstStyle/>
          <a:p>
            <a:r>
              <a:rPr lang="en-US" sz="900" dirty="0"/>
              <a:t>.044</a:t>
            </a:r>
            <a:endParaRPr lang="en-DE" sz="900" dirty="0"/>
          </a:p>
        </p:txBody>
      </p:sp>
      <p:sp>
        <p:nvSpPr>
          <p:cNvPr id="31" name="TextBox 30">
            <a:extLst>
              <a:ext uri="{FF2B5EF4-FFF2-40B4-BE49-F238E27FC236}">
                <a16:creationId xmlns:a16="http://schemas.microsoft.com/office/drawing/2014/main" id="{3E27FDD6-FF6C-3FF6-840A-B9456325FE0E}"/>
              </a:ext>
            </a:extLst>
          </p:cNvPr>
          <p:cNvSpPr txBox="1"/>
          <p:nvPr/>
        </p:nvSpPr>
        <p:spPr>
          <a:xfrm>
            <a:off x="961464" y="2690712"/>
            <a:ext cx="453444" cy="126928"/>
          </a:xfrm>
          <a:prstGeom prst="rect">
            <a:avLst/>
          </a:prstGeom>
          <a:noFill/>
        </p:spPr>
        <p:txBody>
          <a:bodyPr wrap="square" rtlCol="0">
            <a:spAutoFit/>
          </a:bodyPr>
          <a:lstStyle/>
          <a:p>
            <a:r>
              <a:rPr lang="en-US" sz="900" dirty="0"/>
              <a:t>.038</a:t>
            </a:r>
            <a:endParaRPr lang="en-DE" sz="900" dirty="0"/>
          </a:p>
        </p:txBody>
      </p:sp>
      <p:grpSp>
        <p:nvGrpSpPr>
          <p:cNvPr id="45" name="Group 44">
            <a:extLst>
              <a:ext uri="{FF2B5EF4-FFF2-40B4-BE49-F238E27FC236}">
                <a16:creationId xmlns:a16="http://schemas.microsoft.com/office/drawing/2014/main" id="{F88357F8-315B-BC0A-063F-409B96445D6F}"/>
              </a:ext>
            </a:extLst>
          </p:cNvPr>
          <p:cNvGrpSpPr/>
          <p:nvPr/>
        </p:nvGrpSpPr>
        <p:grpSpPr>
          <a:xfrm>
            <a:off x="7687898" y="3844992"/>
            <a:ext cx="603164" cy="1200670"/>
            <a:chOff x="7687898" y="3844992"/>
            <a:chExt cx="603164" cy="1200670"/>
          </a:xfrm>
        </p:grpSpPr>
        <p:sp>
          <p:nvSpPr>
            <p:cNvPr id="15" name="TextBox 14">
              <a:extLst>
                <a:ext uri="{FF2B5EF4-FFF2-40B4-BE49-F238E27FC236}">
                  <a16:creationId xmlns:a16="http://schemas.microsoft.com/office/drawing/2014/main" id="{4528556D-8DF8-7642-C32B-07C20F414F44}"/>
                </a:ext>
              </a:extLst>
            </p:cNvPr>
            <p:cNvSpPr txBox="1"/>
            <p:nvPr/>
          </p:nvSpPr>
          <p:spPr>
            <a:xfrm>
              <a:off x="7805877" y="4578099"/>
              <a:ext cx="453444" cy="126928"/>
            </a:xfrm>
            <a:prstGeom prst="rect">
              <a:avLst/>
            </a:prstGeom>
            <a:noFill/>
          </p:spPr>
          <p:txBody>
            <a:bodyPr wrap="square" rtlCol="0">
              <a:spAutoFit/>
            </a:bodyPr>
            <a:lstStyle/>
            <a:p>
              <a:r>
                <a:rPr lang="en-US" sz="900" dirty="0"/>
                <a:t>.010</a:t>
              </a:r>
            </a:p>
          </p:txBody>
        </p:sp>
        <p:sp>
          <p:nvSpPr>
            <p:cNvPr id="16" name="TextBox 15">
              <a:extLst>
                <a:ext uri="{FF2B5EF4-FFF2-40B4-BE49-F238E27FC236}">
                  <a16:creationId xmlns:a16="http://schemas.microsoft.com/office/drawing/2014/main" id="{96BDCB96-A65F-FF71-3686-9154C8F4F1C3}"/>
                </a:ext>
              </a:extLst>
            </p:cNvPr>
            <p:cNvSpPr txBox="1"/>
            <p:nvPr/>
          </p:nvSpPr>
          <p:spPr>
            <a:xfrm>
              <a:off x="7768162" y="4364630"/>
              <a:ext cx="453444" cy="230832"/>
            </a:xfrm>
            <a:prstGeom prst="rect">
              <a:avLst/>
            </a:prstGeom>
            <a:noFill/>
          </p:spPr>
          <p:txBody>
            <a:bodyPr wrap="square" rtlCol="0">
              <a:spAutoFit/>
            </a:bodyPr>
            <a:lstStyle/>
            <a:p>
              <a:r>
                <a:rPr lang="en-US" sz="900" dirty="0"/>
                <a:t>.023</a:t>
              </a:r>
            </a:p>
          </p:txBody>
        </p:sp>
        <p:sp>
          <p:nvSpPr>
            <p:cNvPr id="19" name="TextBox 18">
              <a:extLst>
                <a:ext uri="{FF2B5EF4-FFF2-40B4-BE49-F238E27FC236}">
                  <a16:creationId xmlns:a16="http://schemas.microsoft.com/office/drawing/2014/main" id="{455694DA-8AA8-D1DF-C726-59539A0748D5}"/>
                </a:ext>
              </a:extLst>
            </p:cNvPr>
            <p:cNvSpPr txBox="1"/>
            <p:nvPr/>
          </p:nvSpPr>
          <p:spPr>
            <a:xfrm>
              <a:off x="7837618" y="4918734"/>
              <a:ext cx="453444" cy="126928"/>
            </a:xfrm>
            <a:prstGeom prst="rect">
              <a:avLst/>
            </a:prstGeom>
            <a:noFill/>
          </p:spPr>
          <p:txBody>
            <a:bodyPr wrap="square" rtlCol="0">
              <a:spAutoFit/>
            </a:bodyPr>
            <a:lstStyle/>
            <a:p>
              <a:r>
                <a:rPr lang="en-US" sz="900" dirty="0"/>
                <a:t>.059</a:t>
              </a:r>
            </a:p>
          </p:txBody>
        </p:sp>
        <p:sp>
          <p:nvSpPr>
            <p:cNvPr id="35" name="TextBox 34">
              <a:extLst>
                <a:ext uri="{FF2B5EF4-FFF2-40B4-BE49-F238E27FC236}">
                  <a16:creationId xmlns:a16="http://schemas.microsoft.com/office/drawing/2014/main" id="{EA8BF56F-83A9-32DB-6020-BCF6ADC7DCCD}"/>
                </a:ext>
              </a:extLst>
            </p:cNvPr>
            <p:cNvSpPr txBox="1"/>
            <p:nvPr/>
          </p:nvSpPr>
          <p:spPr>
            <a:xfrm>
              <a:off x="7730447" y="4073536"/>
              <a:ext cx="453444" cy="126928"/>
            </a:xfrm>
            <a:prstGeom prst="rect">
              <a:avLst/>
            </a:prstGeom>
            <a:noFill/>
          </p:spPr>
          <p:txBody>
            <a:bodyPr wrap="square" rtlCol="0">
              <a:spAutoFit/>
            </a:bodyPr>
            <a:lstStyle/>
            <a:p>
              <a:r>
                <a:rPr lang="en-US" sz="900" dirty="0"/>
                <a:t>.077</a:t>
              </a:r>
              <a:endParaRPr lang="en-DE" sz="900" dirty="0"/>
            </a:p>
          </p:txBody>
        </p:sp>
        <p:sp>
          <p:nvSpPr>
            <p:cNvPr id="38" name="TextBox 37">
              <a:extLst>
                <a:ext uri="{FF2B5EF4-FFF2-40B4-BE49-F238E27FC236}">
                  <a16:creationId xmlns:a16="http://schemas.microsoft.com/office/drawing/2014/main" id="{7FE21F4B-9386-BF28-5E43-ED2FF06BB0C7}"/>
                </a:ext>
              </a:extLst>
            </p:cNvPr>
            <p:cNvSpPr txBox="1"/>
            <p:nvPr/>
          </p:nvSpPr>
          <p:spPr>
            <a:xfrm>
              <a:off x="7687898" y="3844992"/>
              <a:ext cx="453444" cy="126928"/>
            </a:xfrm>
            <a:prstGeom prst="rect">
              <a:avLst/>
            </a:prstGeom>
            <a:noFill/>
          </p:spPr>
          <p:txBody>
            <a:bodyPr wrap="square" rtlCol="0">
              <a:spAutoFit/>
            </a:bodyPr>
            <a:lstStyle/>
            <a:p>
              <a:r>
                <a:rPr lang="en-US" sz="900" dirty="0"/>
                <a:t>.033</a:t>
              </a:r>
              <a:endParaRPr lang="en-DE" sz="900" dirty="0"/>
            </a:p>
          </p:txBody>
        </p:sp>
      </p:grpSp>
      <p:grpSp>
        <p:nvGrpSpPr>
          <p:cNvPr id="41" name="Group 40">
            <a:extLst>
              <a:ext uri="{FF2B5EF4-FFF2-40B4-BE49-F238E27FC236}">
                <a16:creationId xmlns:a16="http://schemas.microsoft.com/office/drawing/2014/main" id="{B4CBEA9D-D8A1-FC20-097B-10E8185E4031}"/>
              </a:ext>
            </a:extLst>
          </p:cNvPr>
          <p:cNvGrpSpPr/>
          <p:nvPr/>
        </p:nvGrpSpPr>
        <p:grpSpPr>
          <a:xfrm>
            <a:off x="5764419" y="3930764"/>
            <a:ext cx="511819" cy="1269101"/>
            <a:chOff x="5764419" y="3930764"/>
            <a:chExt cx="511819" cy="1269101"/>
          </a:xfrm>
        </p:grpSpPr>
        <p:sp>
          <p:nvSpPr>
            <p:cNvPr id="10" name="TextBox 9">
              <a:extLst>
                <a:ext uri="{FF2B5EF4-FFF2-40B4-BE49-F238E27FC236}">
                  <a16:creationId xmlns:a16="http://schemas.microsoft.com/office/drawing/2014/main" id="{97233C16-80CE-4EE0-97A6-F2773FAE67E5}"/>
                </a:ext>
              </a:extLst>
            </p:cNvPr>
            <p:cNvSpPr txBox="1"/>
            <p:nvPr/>
          </p:nvSpPr>
          <p:spPr>
            <a:xfrm>
              <a:off x="5764419" y="5072937"/>
              <a:ext cx="453444" cy="126928"/>
            </a:xfrm>
            <a:prstGeom prst="rect">
              <a:avLst/>
            </a:prstGeom>
            <a:noFill/>
          </p:spPr>
          <p:txBody>
            <a:bodyPr wrap="square" rtlCol="0">
              <a:spAutoFit/>
            </a:bodyPr>
            <a:lstStyle/>
            <a:p>
              <a:r>
                <a:rPr lang="en-US" sz="900" dirty="0"/>
                <a:t>.003</a:t>
              </a:r>
              <a:endParaRPr lang="en-DE" sz="900" dirty="0"/>
            </a:p>
          </p:txBody>
        </p:sp>
        <p:sp>
          <p:nvSpPr>
            <p:cNvPr id="23" name="TextBox 22">
              <a:extLst>
                <a:ext uri="{FF2B5EF4-FFF2-40B4-BE49-F238E27FC236}">
                  <a16:creationId xmlns:a16="http://schemas.microsoft.com/office/drawing/2014/main" id="{93457AFA-CCBF-D373-45E2-0007BB83A79C}"/>
                </a:ext>
              </a:extLst>
            </p:cNvPr>
            <p:cNvSpPr txBox="1"/>
            <p:nvPr/>
          </p:nvSpPr>
          <p:spPr>
            <a:xfrm>
              <a:off x="5822794" y="4434005"/>
              <a:ext cx="453444" cy="126928"/>
            </a:xfrm>
            <a:prstGeom prst="rect">
              <a:avLst/>
            </a:prstGeom>
            <a:noFill/>
          </p:spPr>
          <p:txBody>
            <a:bodyPr wrap="square" rtlCol="0">
              <a:spAutoFit/>
            </a:bodyPr>
            <a:lstStyle/>
            <a:p>
              <a:r>
                <a:rPr lang="en-US" sz="900" dirty="0"/>
                <a:t>.004</a:t>
              </a:r>
              <a:endParaRPr lang="en-DE" sz="900" dirty="0"/>
            </a:p>
          </p:txBody>
        </p:sp>
        <p:sp>
          <p:nvSpPr>
            <p:cNvPr id="30" name="TextBox 29">
              <a:extLst>
                <a:ext uri="{FF2B5EF4-FFF2-40B4-BE49-F238E27FC236}">
                  <a16:creationId xmlns:a16="http://schemas.microsoft.com/office/drawing/2014/main" id="{E71BD3B0-E930-B279-AB5A-F4271F5D62A4}"/>
                </a:ext>
              </a:extLst>
            </p:cNvPr>
            <p:cNvSpPr txBox="1"/>
            <p:nvPr/>
          </p:nvSpPr>
          <p:spPr>
            <a:xfrm>
              <a:off x="5776565" y="3930764"/>
              <a:ext cx="453444" cy="126928"/>
            </a:xfrm>
            <a:prstGeom prst="rect">
              <a:avLst/>
            </a:prstGeom>
            <a:noFill/>
          </p:spPr>
          <p:txBody>
            <a:bodyPr wrap="square" rtlCol="0">
              <a:spAutoFit/>
            </a:bodyPr>
            <a:lstStyle/>
            <a:p>
              <a:r>
                <a:rPr lang="en-US" sz="900" dirty="0"/>
                <a:t>.007</a:t>
              </a:r>
              <a:endParaRPr lang="en-DE" sz="900" dirty="0"/>
            </a:p>
          </p:txBody>
        </p:sp>
        <p:sp>
          <p:nvSpPr>
            <p:cNvPr id="42" name="TextBox 41">
              <a:extLst>
                <a:ext uri="{FF2B5EF4-FFF2-40B4-BE49-F238E27FC236}">
                  <a16:creationId xmlns:a16="http://schemas.microsoft.com/office/drawing/2014/main" id="{A4FE85AE-C49C-734E-3E68-E266AE720DD2}"/>
                </a:ext>
              </a:extLst>
            </p:cNvPr>
            <p:cNvSpPr txBox="1"/>
            <p:nvPr/>
          </p:nvSpPr>
          <p:spPr>
            <a:xfrm>
              <a:off x="5822794" y="4170791"/>
              <a:ext cx="453444" cy="126928"/>
            </a:xfrm>
            <a:prstGeom prst="rect">
              <a:avLst/>
            </a:prstGeom>
            <a:noFill/>
          </p:spPr>
          <p:txBody>
            <a:bodyPr wrap="square" rtlCol="0">
              <a:spAutoFit/>
            </a:bodyPr>
            <a:lstStyle/>
            <a:p>
              <a:r>
                <a:rPr lang="en-US" sz="900" dirty="0"/>
                <a:t>.181</a:t>
              </a:r>
              <a:endParaRPr lang="en-DE" sz="900" dirty="0"/>
            </a:p>
          </p:txBody>
        </p:sp>
        <p:sp>
          <p:nvSpPr>
            <p:cNvPr id="43" name="TextBox 42">
              <a:extLst>
                <a:ext uri="{FF2B5EF4-FFF2-40B4-BE49-F238E27FC236}">
                  <a16:creationId xmlns:a16="http://schemas.microsoft.com/office/drawing/2014/main" id="{E06DD12D-BFBF-F8CA-EFA6-712D871353BF}"/>
                </a:ext>
              </a:extLst>
            </p:cNvPr>
            <p:cNvSpPr txBox="1"/>
            <p:nvPr/>
          </p:nvSpPr>
          <p:spPr>
            <a:xfrm>
              <a:off x="5801320" y="4697219"/>
              <a:ext cx="453444" cy="126928"/>
            </a:xfrm>
            <a:prstGeom prst="rect">
              <a:avLst/>
            </a:prstGeom>
            <a:noFill/>
          </p:spPr>
          <p:txBody>
            <a:bodyPr wrap="square" rtlCol="0">
              <a:spAutoFit/>
            </a:bodyPr>
            <a:lstStyle/>
            <a:p>
              <a:r>
                <a:rPr lang="en-US" sz="900" dirty="0"/>
                <a:t>.329</a:t>
              </a:r>
              <a:endParaRPr lang="en-DE" sz="900" dirty="0"/>
            </a:p>
          </p:txBody>
        </p:sp>
      </p:grpSp>
      <p:sp>
        <p:nvSpPr>
          <p:cNvPr id="46" name="TextBox 45">
            <a:extLst>
              <a:ext uri="{FF2B5EF4-FFF2-40B4-BE49-F238E27FC236}">
                <a16:creationId xmlns:a16="http://schemas.microsoft.com/office/drawing/2014/main" id="{06C4F8ED-6EA9-8C13-4E6A-0C4135C7F0B9}"/>
              </a:ext>
            </a:extLst>
          </p:cNvPr>
          <p:cNvSpPr txBox="1"/>
          <p:nvPr/>
        </p:nvSpPr>
        <p:spPr>
          <a:xfrm>
            <a:off x="957473" y="2383603"/>
            <a:ext cx="453444" cy="126928"/>
          </a:xfrm>
          <a:prstGeom prst="rect">
            <a:avLst/>
          </a:prstGeom>
          <a:noFill/>
        </p:spPr>
        <p:txBody>
          <a:bodyPr wrap="square" rtlCol="0">
            <a:spAutoFit/>
          </a:bodyPr>
          <a:lstStyle/>
          <a:p>
            <a:r>
              <a:rPr lang="en-US" sz="900" dirty="0"/>
              <a:t>.087</a:t>
            </a:r>
            <a:endParaRPr lang="en-DE" sz="900" dirty="0"/>
          </a:p>
        </p:txBody>
      </p:sp>
      <p:grpSp>
        <p:nvGrpSpPr>
          <p:cNvPr id="59" name="Group 58">
            <a:extLst>
              <a:ext uri="{FF2B5EF4-FFF2-40B4-BE49-F238E27FC236}">
                <a16:creationId xmlns:a16="http://schemas.microsoft.com/office/drawing/2014/main" id="{6BBE4AF8-8B92-B6D7-2B85-51DF102EB6B9}"/>
              </a:ext>
            </a:extLst>
          </p:cNvPr>
          <p:cNvGrpSpPr/>
          <p:nvPr/>
        </p:nvGrpSpPr>
        <p:grpSpPr>
          <a:xfrm>
            <a:off x="3674058" y="3994228"/>
            <a:ext cx="668010" cy="1424357"/>
            <a:chOff x="3674058" y="3994228"/>
            <a:chExt cx="668010" cy="1424357"/>
          </a:xfrm>
        </p:grpSpPr>
        <p:sp>
          <p:nvSpPr>
            <p:cNvPr id="17" name="TextBox 16">
              <a:extLst>
                <a:ext uri="{FF2B5EF4-FFF2-40B4-BE49-F238E27FC236}">
                  <a16:creationId xmlns:a16="http://schemas.microsoft.com/office/drawing/2014/main" id="{CFA08F84-19C7-ED57-3CFB-F7982F166489}"/>
                </a:ext>
              </a:extLst>
            </p:cNvPr>
            <p:cNvSpPr txBox="1"/>
            <p:nvPr/>
          </p:nvSpPr>
          <p:spPr>
            <a:xfrm>
              <a:off x="3842395" y="4640293"/>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41ECE349-9235-7D2C-F749-354AC3FF0F1C}"/>
                </a:ext>
              </a:extLst>
            </p:cNvPr>
            <p:cNvSpPr txBox="1"/>
            <p:nvPr/>
          </p:nvSpPr>
          <p:spPr>
            <a:xfrm>
              <a:off x="3674058" y="3994228"/>
              <a:ext cx="453444" cy="230832"/>
            </a:xfrm>
            <a:prstGeom prst="rect">
              <a:avLst/>
            </a:prstGeom>
            <a:noFill/>
          </p:spPr>
          <p:txBody>
            <a:bodyPr wrap="square" rtlCol="0">
              <a:spAutoFit/>
            </a:bodyPr>
            <a:lstStyle/>
            <a:p>
              <a:r>
                <a:rPr lang="en-US" sz="900" dirty="0"/>
                <a:t>.047</a:t>
              </a:r>
              <a:endParaRPr lang="en-DE" sz="900" dirty="0"/>
            </a:p>
          </p:txBody>
        </p:sp>
        <p:sp>
          <p:nvSpPr>
            <p:cNvPr id="34" name="TextBox 33">
              <a:extLst>
                <a:ext uri="{FF2B5EF4-FFF2-40B4-BE49-F238E27FC236}">
                  <a16:creationId xmlns:a16="http://schemas.microsoft.com/office/drawing/2014/main" id="{C41C5ECC-26F6-86D9-1914-47B591C17380}"/>
                </a:ext>
              </a:extLst>
            </p:cNvPr>
            <p:cNvSpPr txBox="1"/>
            <p:nvPr/>
          </p:nvSpPr>
          <p:spPr>
            <a:xfrm>
              <a:off x="3756213" y="4255513"/>
              <a:ext cx="453444" cy="230832"/>
            </a:xfrm>
            <a:prstGeom prst="rect">
              <a:avLst/>
            </a:prstGeom>
            <a:noFill/>
          </p:spPr>
          <p:txBody>
            <a:bodyPr wrap="square" rtlCol="0">
              <a:spAutoFit/>
            </a:bodyPr>
            <a:lstStyle/>
            <a:p>
              <a:r>
                <a:rPr lang="en-US" sz="900" dirty="0"/>
                <a:t>.012</a:t>
              </a:r>
              <a:endParaRPr lang="en-DE" sz="900" dirty="0"/>
            </a:p>
          </p:txBody>
        </p:sp>
        <p:sp>
          <p:nvSpPr>
            <p:cNvPr id="47" name="TextBox 46">
              <a:extLst>
                <a:ext uri="{FF2B5EF4-FFF2-40B4-BE49-F238E27FC236}">
                  <a16:creationId xmlns:a16="http://schemas.microsoft.com/office/drawing/2014/main" id="{7C89871E-99D3-D67C-B97F-C48E6BB1C091}"/>
                </a:ext>
              </a:extLst>
            </p:cNvPr>
            <p:cNvSpPr txBox="1"/>
            <p:nvPr/>
          </p:nvSpPr>
          <p:spPr>
            <a:xfrm>
              <a:off x="3888624" y="5291657"/>
              <a:ext cx="453444" cy="126928"/>
            </a:xfrm>
            <a:prstGeom prst="rect">
              <a:avLst/>
            </a:prstGeom>
            <a:noFill/>
          </p:spPr>
          <p:txBody>
            <a:bodyPr wrap="square" rtlCol="0">
              <a:spAutoFit/>
            </a:bodyPr>
            <a:lstStyle/>
            <a:p>
              <a:r>
                <a:rPr lang="en-US" sz="900" dirty="0"/>
                <a:t>.048</a:t>
              </a:r>
            </a:p>
          </p:txBody>
        </p:sp>
      </p:grpSp>
      <p:grpSp>
        <p:nvGrpSpPr>
          <p:cNvPr id="58" name="Group 57">
            <a:extLst>
              <a:ext uri="{FF2B5EF4-FFF2-40B4-BE49-F238E27FC236}">
                <a16:creationId xmlns:a16="http://schemas.microsoft.com/office/drawing/2014/main" id="{65EBC0BC-AAD9-7CA6-C7FC-332583A23722}"/>
              </a:ext>
            </a:extLst>
          </p:cNvPr>
          <p:cNvGrpSpPr/>
          <p:nvPr/>
        </p:nvGrpSpPr>
        <p:grpSpPr>
          <a:xfrm>
            <a:off x="186435" y="3608559"/>
            <a:ext cx="704200" cy="1159061"/>
            <a:chOff x="186435" y="3608559"/>
            <a:chExt cx="704200" cy="1159061"/>
          </a:xfrm>
        </p:grpSpPr>
        <p:sp>
          <p:nvSpPr>
            <p:cNvPr id="29" name="TextBox 28">
              <a:extLst>
                <a:ext uri="{FF2B5EF4-FFF2-40B4-BE49-F238E27FC236}">
                  <a16:creationId xmlns:a16="http://schemas.microsoft.com/office/drawing/2014/main" id="{FC2F7C0E-B0B7-52AD-66EE-D8FF5C06D5AC}"/>
                </a:ext>
              </a:extLst>
            </p:cNvPr>
            <p:cNvSpPr txBox="1"/>
            <p:nvPr/>
          </p:nvSpPr>
          <p:spPr>
            <a:xfrm>
              <a:off x="186435" y="4640692"/>
              <a:ext cx="453444" cy="126928"/>
            </a:xfrm>
            <a:prstGeom prst="rect">
              <a:avLst/>
            </a:prstGeom>
            <a:noFill/>
          </p:spPr>
          <p:txBody>
            <a:bodyPr wrap="square" rtlCol="0">
              <a:spAutoFit/>
            </a:bodyPr>
            <a:lstStyle/>
            <a:p>
              <a:r>
                <a:rPr lang="en-US" sz="900" dirty="0"/>
                <a:t>.019</a:t>
              </a:r>
              <a:endParaRPr lang="en-DE" sz="900" dirty="0"/>
            </a:p>
          </p:txBody>
        </p:sp>
        <p:sp>
          <p:nvSpPr>
            <p:cNvPr id="32" name="TextBox 31">
              <a:extLst>
                <a:ext uri="{FF2B5EF4-FFF2-40B4-BE49-F238E27FC236}">
                  <a16:creationId xmlns:a16="http://schemas.microsoft.com/office/drawing/2014/main" id="{06E49115-2C03-6E31-A087-8E2A2CF9D466}"/>
                </a:ext>
              </a:extLst>
            </p:cNvPr>
            <p:cNvSpPr txBox="1"/>
            <p:nvPr/>
          </p:nvSpPr>
          <p:spPr>
            <a:xfrm>
              <a:off x="219078" y="3856504"/>
              <a:ext cx="671557" cy="230832"/>
            </a:xfrm>
            <a:prstGeom prst="rect">
              <a:avLst/>
            </a:prstGeom>
            <a:noFill/>
          </p:spPr>
          <p:txBody>
            <a:bodyPr wrap="square" rtlCol="0">
              <a:spAutoFit/>
            </a:bodyPr>
            <a:lstStyle/>
            <a:p>
              <a:r>
                <a:rPr lang="en-US" sz="900" dirty="0"/>
                <a:t>.023</a:t>
              </a:r>
              <a:endParaRPr lang="en-DE" sz="900" dirty="0"/>
            </a:p>
          </p:txBody>
        </p:sp>
        <p:sp>
          <p:nvSpPr>
            <p:cNvPr id="48" name="TextBox 47">
              <a:extLst>
                <a:ext uri="{FF2B5EF4-FFF2-40B4-BE49-F238E27FC236}">
                  <a16:creationId xmlns:a16="http://schemas.microsoft.com/office/drawing/2014/main" id="{BE41253D-1777-D653-5EAB-97E5F295CB6B}"/>
                </a:ext>
              </a:extLst>
            </p:cNvPr>
            <p:cNvSpPr txBox="1"/>
            <p:nvPr/>
          </p:nvSpPr>
          <p:spPr>
            <a:xfrm>
              <a:off x="230072" y="3608559"/>
              <a:ext cx="453444" cy="126928"/>
            </a:xfrm>
            <a:prstGeom prst="rect">
              <a:avLst/>
            </a:prstGeom>
            <a:noFill/>
          </p:spPr>
          <p:txBody>
            <a:bodyPr wrap="square" rtlCol="0">
              <a:spAutoFit/>
            </a:bodyPr>
            <a:lstStyle/>
            <a:p>
              <a:r>
                <a:rPr lang="en-US" sz="900" dirty="0"/>
                <a:t>.001</a:t>
              </a:r>
            </a:p>
          </p:txBody>
        </p:sp>
        <p:sp>
          <p:nvSpPr>
            <p:cNvPr id="49" name="TextBox 48">
              <a:extLst>
                <a:ext uri="{FF2B5EF4-FFF2-40B4-BE49-F238E27FC236}">
                  <a16:creationId xmlns:a16="http://schemas.microsoft.com/office/drawing/2014/main" id="{6ED4F9DA-30D2-F5C7-F3C3-4E1ACC1405F1}"/>
                </a:ext>
              </a:extLst>
            </p:cNvPr>
            <p:cNvSpPr txBox="1"/>
            <p:nvPr/>
          </p:nvSpPr>
          <p:spPr>
            <a:xfrm>
              <a:off x="219078" y="4379926"/>
              <a:ext cx="453444" cy="126928"/>
            </a:xfrm>
            <a:prstGeom prst="rect">
              <a:avLst/>
            </a:prstGeom>
            <a:noFill/>
          </p:spPr>
          <p:txBody>
            <a:bodyPr wrap="square" rtlCol="0">
              <a:spAutoFit/>
            </a:bodyPr>
            <a:lstStyle/>
            <a:p>
              <a:r>
                <a:rPr lang="en-US" sz="900" dirty="0"/>
                <a:t>.001</a:t>
              </a:r>
            </a:p>
          </p:txBody>
        </p:sp>
      </p:grpSp>
      <p:sp>
        <p:nvSpPr>
          <p:cNvPr id="50" name="TextBox 49">
            <a:extLst>
              <a:ext uri="{FF2B5EF4-FFF2-40B4-BE49-F238E27FC236}">
                <a16:creationId xmlns:a16="http://schemas.microsoft.com/office/drawing/2014/main" id="{AECCB60E-FF58-2988-B7F1-4130F05112DD}"/>
              </a:ext>
            </a:extLst>
          </p:cNvPr>
          <p:cNvSpPr txBox="1"/>
          <p:nvPr/>
        </p:nvSpPr>
        <p:spPr>
          <a:xfrm>
            <a:off x="224345" y="2122563"/>
            <a:ext cx="453444" cy="126928"/>
          </a:xfrm>
          <a:prstGeom prst="rect">
            <a:avLst/>
          </a:prstGeom>
          <a:noFill/>
        </p:spPr>
        <p:txBody>
          <a:bodyPr wrap="square" rtlCol="0">
            <a:spAutoFit/>
          </a:bodyPr>
          <a:lstStyle/>
          <a:p>
            <a:r>
              <a:rPr lang="en-US" sz="900" dirty="0"/>
              <a:t>.001</a:t>
            </a:r>
            <a:endParaRPr lang="en-DE" sz="900" dirty="0"/>
          </a:p>
        </p:txBody>
      </p:sp>
      <p:sp>
        <p:nvSpPr>
          <p:cNvPr id="53" name="TextBox 52">
            <a:extLst>
              <a:ext uri="{FF2B5EF4-FFF2-40B4-BE49-F238E27FC236}">
                <a16:creationId xmlns:a16="http://schemas.microsoft.com/office/drawing/2014/main" id="{AF4E1EA0-9D3C-8AA8-2D9F-66F631C5158E}"/>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F7D69B14-B7E8-1901-AED4-A8B86F0FD354}"/>
              </a:ext>
            </a:extLst>
          </p:cNvPr>
          <p:cNvPicPr>
            <a:picLocks noChangeAspect="1"/>
          </p:cNvPicPr>
          <p:nvPr/>
        </p:nvPicPr>
        <p:blipFill>
          <a:blip r:embed="rId5">
            <a:extLst>
              <a:ext uri="{28A0092B-C50C-407E-A947-70E740481C1C}">
                <a14:useLocalDpi xmlns:a14="http://schemas.microsoft.com/office/drawing/2010/main" val="0"/>
              </a:ext>
            </a:extLst>
          </a:blip>
          <a:srcRect l="25318" t="7977" r="17945" b="11737"/>
          <a:stretch/>
        </p:blipFill>
        <p:spPr>
          <a:xfrm>
            <a:off x="8183891" y="3632739"/>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936F1AD3-7803-42DD-6A22-7565D6518BE2}"/>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1462"/>
          <a:stretch/>
        </p:blipFill>
        <p:spPr>
          <a:xfrm>
            <a:off x="4213684" y="3414388"/>
            <a:ext cx="1180911" cy="1931076"/>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75112C3B-6794-CC16-36CC-53E53B874191}"/>
              </a:ext>
            </a:extLst>
          </p:cNvPr>
          <p:cNvPicPr>
            <a:picLocks noChangeAspect="1"/>
          </p:cNvPicPr>
          <p:nvPr/>
        </p:nvPicPr>
        <p:blipFill>
          <a:blip r:embed="rId6">
            <a:extLst>
              <a:ext uri="{28A0092B-C50C-407E-A947-70E740481C1C}">
                <a14:useLocalDpi xmlns:a14="http://schemas.microsoft.com/office/drawing/2010/main" val="0"/>
              </a:ext>
            </a:extLst>
          </a:blip>
          <a:srcRect l="28270" r="51400" b="9346"/>
          <a:stretch/>
        </p:blipFill>
        <p:spPr>
          <a:xfrm>
            <a:off x="6589142" y="368642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CF82CE18-57B7-BFB7-22F6-257F56B6799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1008" r="28849" b="12522"/>
          <a:stretch/>
        </p:blipFill>
        <p:spPr>
          <a:xfrm>
            <a:off x="2925325" y="3328840"/>
            <a:ext cx="830888" cy="1683902"/>
          </a:xfrm>
          <a:prstGeom prst="rect">
            <a:avLst/>
          </a:prstGeom>
        </p:spPr>
      </p:pic>
      <p:pic>
        <p:nvPicPr>
          <p:cNvPr id="2" name="Picture 1" descr="A group of kids in lab coats&#10;&#10;Description automatically generated">
            <a:extLst>
              <a:ext uri="{FF2B5EF4-FFF2-40B4-BE49-F238E27FC236}">
                <a16:creationId xmlns:a16="http://schemas.microsoft.com/office/drawing/2014/main" id="{979E2D7A-AAE7-18B2-7634-F5CBC1E0602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1152"/>
          <a:stretch/>
        </p:blipFill>
        <p:spPr>
          <a:xfrm>
            <a:off x="728357" y="3493945"/>
            <a:ext cx="1192024" cy="1928295"/>
          </a:xfrm>
          <a:prstGeom prst="rect">
            <a:avLst/>
          </a:prstGeom>
        </p:spPr>
      </p:pic>
      <p:sp>
        <p:nvSpPr>
          <p:cNvPr id="36" name="TextBox 35">
            <a:extLst>
              <a:ext uri="{FF2B5EF4-FFF2-40B4-BE49-F238E27FC236}">
                <a16:creationId xmlns:a16="http://schemas.microsoft.com/office/drawing/2014/main" id="{C4702834-0BAC-EA30-74B2-43B04E1CED31}"/>
              </a:ext>
            </a:extLst>
          </p:cNvPr>
          <p:cNvSpPr txBox="1"/>
          <p:nvPr/>
        </p:nvSpPr>
        <p:spPr>
          <a:xfrm>
            <a:off x="3798434" y="1719128"/>
            <a:ext cx="2790708" cy="369332"/>
          </a:xfrm>
          <a:prstGeom prst="rect">
            <a:avLst/>
          </a:prstGeom>
          <a:noFill/>
        </p:spPr>
        <p:txBody>
          <a:bodyPr wrap="square" rtlCol="0">
            <a:spAutoFit/>
          </a:bodyPr>
          <a:lstStyle/>
          <a:p>
            <a:r>
              <a:rPr lang="en-US" dirty="0"/>
              <a:t> Scientific     literature</a:t>
            </a:r>
            <a:endParaRPr lang="en-DE" dirty="0"/>
          </a:p>
        </p:txBody>
      </p:sp>
      <p:pic>
        <p:nvPicPr>
          <p:cNvPr id="54" name="Picture 53" descr="A black and white outline of a trash can&#10;&#10;Description automatically generated">
            <a:extLst>
              <a:ext uri="{FF2B5EF4-FFF2-40B4-BE49-F238E27FC236}">
                <a16:creationId xmlns:a16="http://schemas.microsoft.com/office/drawing/2014/main" id="{E54BA165-9A90-B7B4-F2B3-9D051B1589DA}"/>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6700" y="1326915"/>
            <a:ext cx="2448625" cy="2448625"/>
          </a:xfrm>
          <a:prstGeom prst="rect">
            <a:avLst/>
          </a:prstGeom>
        </p:spPr>
      </p:pic>
      <p:sp>
        <p:nvSpPr>
          <p:cNvPr id="55" name="TextBox 54">
            <a:extLst>
              <a:ext uri="{FF2B5EF4-FFF2-40B4-BE49-F238E27FC236}">
                <a16:creationId xmlns:a16="http://schemas.microsoft.com/office/drawing/2014/main" id="{9D533915-F007-58DC-D982-371A4067356B}"/>
              </a:ext>
            </a:extLst>
          </p:cNvPr>
          <p:cNvSpPr txBox="1"/>
          <p:nvPr/>
        </p:nvSpPr>
        <p:spPr>
          <a:xfrm>
            <a:off x="2193608" y="4660257"/>
            <a:ext cx="453444" cy="230832"/>
          </a:xfrm>
          <a:prstGeom prst="rect">
            <a:avLst/>
          </a:prstGeom>
          <a:noFill/>
        </p:spPr>
        <p:txBody>
          <a:bodyPr wrap="square" rtlCol="0">
            <a:spAutoFit/>
          </a:bodyPr>
          <a:lstStyle/>
          <a:p>
            <a:r>
              <a:rPr lang="en-US" sz="900" dirty="0">
                <a:solidFill>
                  <a:srgbClr val="FF0000"/>
                </a:solidFill>
              </a:rPr>
              <a:t>.049</a:t>
            </a:r>
            <a:endParaRPr lang="en-DE" sz="900" dirty="0">
              <a:solidFill>
                <a:srgbClr val="FF0000"/>
              </a:solidFill>
            </a:endParaRPr>
          </a:p>
        </p:txBody>
      </p:sp>
      <p:sp>
        <p:nvSpPr>
          <p:cNvPr id="56" name="Rectangle 55">
            <a:extLst>
              <a:ext uri="{FF2B5EF4-FFF2-40B4-BE49-F238E27FC236}">
                <a16:creationId xmlns:a16="http://schemas.microsoft.com/office/drawing/2014/main" id="{4E672573-0C88-D611-4210-9B120AF763BA}"/>
              </a:ext>
            </a:extLst>
          </p:cNvPr>
          <p:cNvSpPr/>
          <p:nvPr/>
        </p:nvSpPr>
        <p:spPr>
          <a:xfrm>
            <a:off x="7777574" y="2291398"/>
            <a:ext cx="817786" cy="10374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162A9F33-1F2B-42C4-1D0B-A9D49E99346F}"/>
              </a:ext>
            </a:extLst>
          </p:cNvPr>
          <p:cNvSpPr txBox="1"/>
          <p:nvPr/>
        </p:nvSpPr>
        <p:spPr>
          <a:xfrm>
            <a:off x="244647" y="4107327"/>
            <a:ext cx="470424" cy="230832"/>
          </a:xfrm>
          <a:prstGeom prst="rect">
            <a:avLst/>
          </a:prstGeom>
          <a:noFill/>
        </p:spPr>
        <p:txBody>
          <a:bodyPr wrap="square" rtlCol="0">
            <a:spAutoFit/>
          </a:bodyPr>
          <a:lstStyle/>
          <a:p>
            <a:r>
              <a:rPr lang="en-US" sz="900" dirty="0">
                <a:solidFill>
                  <a:srgbClr val="FF0000"/>
                </a:solidFill>
              </a:rPr>
              <a:t>.515</a:t>
            </a:r>
            <a:endParaRPr lang="en-DE" sz="900" dirty="0">
              <a:solidFill>
                <a:srgbClr val="FF0000"/>
              </a:solidFill>
            </a:endParaRPr>
          </a:p>
        </p:txBody>
      </p:sp>
      <p:sp>
        <p:nvSpPr>
          <p:cNvPr id="33" name="TextBox 32">
            <a:extLst>
              <a:ext uri="{FF2B5EF4-FFF2-40B4-BE49-F238E27FC236}">
                <a16:creationId xmlns:a16="http://schemas.microsoft.com/office/drawing/2014/main" id="{90CCECAA-4FCE-ADE5-89ED-CC1131F0D63C}"/>
              </a:ext>
            </a:extLst>
          </p:cNvPr>
          <p:cNvSpPr txBox="1"/>
          <p:nvPr/>
        </p:nvSpPr>
        <p:spPr>
          <a:xfrm>
            <a:off x="3798434" y="4949278"/>
            <a:ext cx="453444" cy="126928"/>
          </a:xfrm>
          <a:prstGeom prst="rect">
            <a:avLst/>
          </a:prstGeom>
          <a:noFill/>
        </p:spPr>
        <p:txBody>
          <a:bodyPr wrap="square" rtlCol="0">
            <a:spAutoFit/>
          </a:bodyPr>
          <a:lstStyle/>
          <a:p>
            <a:r>
              <a:rPr lang="en-US" sz="900" dirty="0"/>
              <a:t>.105</a:t>
            </a:r>
            <a:endParaRPr lang="en-DE" sz="900" dirty="0"/>
          </a:p>
        </p:txBody>
      </p:sp>
      <p:sp>
        <p:nvSpPr>
          <p:cNvPr id="60" name="TextBox 59">
            <a:extLst>
              <a:ext uri="{FF2B5EF4-FFF2-40B4-BE49-F238E27FC236}">
                <a16:creationId xmlns:a16="http://schemas.microsoft.com/office/drawing/2014/main" id="{C8772841-86D7-5EED-04B5-C3462AE7601C}"/>
              </a:ext>
            </a:extLst>
          </p:cNvPr>
          <p:cNvSpPr txBox="1"/>
          <p:nvPr/>
        </p:nvSpPr>
        <p:spPr>
          <a:xfrm>
            <a:off x="2836190" y="2183601"/>
            <a:ext cx="647736" cy="584775"/>
          </a:xfrm>
          <a:prstGeom prst="rect">
            <a:avLst/>
          </a:prstGeom>
          <a:noFill/>
        </p:spPr>
        <p:txBody>
          <a:bodyPr wrap="square" rtlCol="0">
            <a:spAutoFit/>
          </a:bodyPr>
          <a:lstStyle/>
          <a:p>
            <a:r>
              <a:rPr lang="en-DE" sz="3200" dirty="0">
                <a:solidFill>
                  <a:srgbClr val="FF0000"/>
                </a:solidFill>
              </a:rPr>
              <a:t>≠</a:t>
            </a:r>
          </a:p>
        </p:txBody>
      </p:sp>
    </p:spTree>
    <p:extLst>
      <p:ext uri="{BB962C8B-B14F-4D97-AF65-F5344CB8AC3E}">
        <p14:creationId xmlns:p14="http://schemas.microsoft.com/office/powerpoint/2010/main" val="3146290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1.11111E-6 L 0.8125 -0.33306 " pathEditMode="relative" rAng="0" ptsTypes="AA">
                                      <p:cBhvr>
                                        <p:cTn id="6" dur="1000" fill="hold"/>
                                        <p:tgtEl>
                                          <p:spTgt spid="44"/>
                                        </p:tgtEl>
                                        <p:attrNameLst>
                                          <p:attrName>ppt_x</p:attrName>
                                          <p:attrName>ppt_y</p:attrName>
                                        </p:attrNameLst>
                                      </p:cBhvr>
                                      <p:rCtr x="40625" y="-1666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6 2.22222E-6 L 0.38473 -0.26389 " pathEditMode="relative" rAng="0" ptsTypes="AA">
                                      <p:cBhvr>
                                        <p:cTn id="10" dur="1000" fill="hold"/>
                                        <p:tgtEl>
                                          <p:spTgt spid="58"/>
                                        </p:tgtEl>
                                        <p:attrNameLst>
                                          <p:attrName>ppt_x</p:attrName>
                                          <p:attrName>ppt_y</p:attrName>
                                        </p:attrNameLst>
                                      </p:cBhvr>
                                      <p:rCtr x="19236" y="-13194"/>
                                    </p:animMotion>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0" fill="hold"/>
                                        <p:tgtEl>
                                          <p:spTgt spid="13">
                                            <p:txEl>
                                              <p:pRg st="0" end="0"/>
                                            </p:txEl>
                                          </p:spTgt>
                                        </p:tgtEl>
                                        <p:attrNameLst>
                                          <p:attrName>style.color</p:attrName>
                                        </p:attrNameLst>
                                      </p:cBhvr>
                                      <p:to>
                                        <a:srgbClr val="FF0D0D"/>
                                      </p:to>
                                    </p:animClr>
                                  </p:childTnLst>
                                </p:cTn>
                              </p:par>
                            </p:childTnLst>
                          </p:cTn>
                        </p:par>
                      </p:childTnLst>
                    </p:cTn>
                  </p:par>
                  <p:par>
                    <p:cTn id="15" fill="hold">
                      <p:stCondLst>
                        <p:cond delay="indefinite"/>
                      </p:stCondLst>
                      <p:childTnLst>
                        <p:par>
                          <p:cTn id="16" fill="hold">
                            <p:stCondLst>
                              <p:cond delay="0"/>
                            </p:stCondLst>
                            <p:childTnLst>
                              <p:par>
                                <p:cTn id="17" presetID="45" presetClass="exit" presetSubtype="0" fill="hold" grpId="1" nodeType="clickEffect">
                                  <p:stCondLst>
                                    <p:cond delay="0"/>
                                  </p:stCondLst>
                                  <p:childTnLst>
                                    <p:animEffect transition="out" filter="fade">
                                      <p:cBhvr>
                                        <p:cTn id="18" dur="900"/>
                                        <p:tgtEl>
                                          <p:spTgt spid="13">
                                            <p:txEl>
                                              <p:pRg st="0" end="0"/>
                                            </p:txEl>
                                          </p:spTgt>
                                        </p:tgtEl>
                                      </p:cBhvr>
                                    </p:animEffect>
                                    <p:anim calcmode="lin" valueType="num">
                                      <p:cBhvr>
                                        <p:cTn id="19" dur="900"/>
                                        <p:tgtEl>
                                          <p:spTgt spid="1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 dur="900"/>
                                        <p:tgtEl>
                                          <p:spTgt spid="13">
                                            <p:txEl>
                                              <p:pRg st="0" end="0"/>
                                            </p:txEl>
                                          </p:spTgt>
                                        </p:tgtEl>
                                        <p:attrNameLst>
                                          <p:attrName>ppt_h</p:attrName>
                                        </p:attrNameLst>
                                      </p:cBhvr>
                                      <p:tavLst>
                                        <p:tav tm="0">
                                          <p:val>
                                            <p:strVal val="ppt_h"/>
                                          </p:val>
                                        </p:tav>
                                        <p:tav tm="100000">
                                          <p:val>
                                            <p:strVal val="ppt_h"/>
                                          </p:val>
                                        </p:tav>
                                      </p:tavLst>
                                    </p:anim>
                                    <p:set>
                                      <p:cBhvr>
                                        <p:cTn id="21" dur="1" fill="hold">
                                          <p:stCondLst>
                                            <p:cond delay="899"/>
                                          </p:stCondLst>
                                        </p:cTn>
                                        <p:tgtEl>
                                          <p:spTgt spid="13">
                                            <p:txEl>
                                              <p:pRg st="0" end="0"/>
                                            </p:txEl>
                                          </p:spTgt>
                                        </p:tgtEl>
                                        <p:attrNameLst>
                                          <p:attrName>style.visibility</p:attrName>
                                        </p:attrNameLst>
                                      </p:cBhvr>
                                      <p:to>
                                        <p:strVal val="hidden"/>
                                      </p:to>
                                    </p:set>
                                  </p:childTnLst>
                                </p:cTn>
                              </p:par>
                            </p:childTnLst>
                          </p:cTn>
                        </p:par>
                        <p:par>
                          <p:cTn id="22" fill="hold">
                            <p:stCondLst>
                              <p:cond delay="900"/>
                            </p:stCondLst>
                            <p:childTnLst>
                              <p:par>
                                <p:cTn id="23" presetID="1"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3.33333E-6 4.44444E-6 L 0.20955 -0.385 " pathEditMode="relative" rAng="0" ptsTypes="AA">
                                      <p:cBhvr>
                                        <p:cTn id="28" dur="1000" fill="hold"/>
                                        <p:tgtEl>
                                          <p:spTgt spid="55"/>
                                        </p:tgtEl>
                                        <p:attrNameLst>
                                          <p:attrName>ppt_x</p:attrName>
                                          <p:attrName>ppt_y</p:attrName>
                                        </p:attrNameLst>
                                      </p:cBhvr>
                                      <p:rCtr x="10469" y="-19250"/>
                                    </p:animMotion>
                                  </p:childTnLst>
                                </p:cTn>
                              </p:par>
                              <p:par>
                                <p:cTn id="29" presetID="42" presetClass="path" presetSubtype="0" accel="50000" decel="50000" fill="hold" nodeType="withEffect">
                                  <p:stCondLst>
                                    <p:cond delay="0"/>
                                  </p:stCondLst>
                                  <p:childTnLst>
                                    <p:animMotion origin="layout" path="M 1.11111E-6 1.11111E-6 L 0.23628 -0.28028 " pathEditMode="relative" rAng="0" ptsTypes="AA">
                                      <p:cBhvr>
                                        <p:cTn id="30" dur="1000" fill="hold"/>
                                        <p:tgtEl>
                                          <p:spTgt spid="57"/>
                                        </p:tgtEl>
                                        <p:attrNameLst>
                                          <p:attrName>ppt_x</p:attrName>
                                          <p:attrName>ppt_y</p:attrName>
                                        </p:attrNameLst>
                                      </p:cBhvr>
                                      <p:rCtr x="11806" y="-14028"/>
                                    </p:animMotion>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33"/>
                                        </p:tgtEl>
                                        <p:attrNameLst>
                                          <p:attrName>style.color</p:attrName>
                                        </p:attrNameLst>
                                      </p:cBhvr>
                                      <p:to>
                                        <a:srgbClr val="FF0D0D"/>
                                      </p:to>
                                    </p:animClr>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4.16667E-6 -2.22222E-6 L 0.46667 -0.46833 " pathEditMode="relative" rAng="0" ptsTypes="AA">
                                      <p:cBhvr>
                                        <p:cTn id="38" dur="1000" fill="hold"/>
                                        <p:tgtEl>
                                          <p:spTgt spid="33"/>
                                        </p:tgtEl>
                                        <p:attrNameLst>
                                          <p:attrName>ppt_x</p:attrName>
                                          <p:attrName>ppt_y</p:attrName>
                                        </p:attrNameLst>
                                      </p:cBhvr>
                                      <p:rCtr x="23333" y="-23417"/>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5E-6 4.44444E-6 L 0.30573 0.33416 " pathEditMode="relative" rAng="0" ptsTypes="AA">
                                      <p:cBhvr>
                                        <p:cTn id="42" dur="1000" fill="hold"/>
                                        <p:tgtEl>
                                          <p:spTgt spid="24"/>
                                        </p:tgtEl>
                                        <p:attrNameLst>
                                          <p:attrName>ppt_x</p:attrName>
                                          <p:attrName>ppt_y</p:attrName>
                                        </p:attrNameLst>
                                      </p:cBhvr>
                                      <p:rCtr x="15260" y="16889"/>
                                    </p:animMotion>
                                  </p:childTnLst>
                                </p:cTn>
                              </p:par>
                            </p:childTnLst>
                          </p:cTn>
                        </p:par>
                        <p:par>
                          <p:cTn id="43" fill="hold">
                            <p:stCondLst>
                              <p:cond delay="1000"/>
                            </p:stCondLst>
                            <p:childTnLst>
                              <p:par>
                                <p:cTn id="44" presetID="3" presetClass="emph" presetSubtype="2" fill="hold" grpId="1" nodeType="afterEffect">
                                  <p:stCondLst>
                                    <p:cond delay="0"/>
                                  </p:stCondLst>
                                  <p:childTnLst>
                                    <p:animClr clrSpc="rgb" dir="cw">
                                      <p:cBhvr override="childStyle">
                                        <p:cTn id="45" dur="100" fill="hold"/>
                                        <p:tgtEl>
                                          <p:spTgt spid="24"/>
                                        </p:tgtEl>
                                        <p:attrNameLst>
                                          <p:attrName>style.color</p:attrName>
                                        </p:attrNameLst>
                                      </p:cBhvr>
                                      <p:to>
                                        <a:srgbClr val="FF0D0D"/>
                                      </p:to>
                                    </p:animClr>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2" nodeType="clickEffect">
                                  <p:stCondLst>
                                    <p:cond delay="0"/>
                                  </p:stCondLst>
                                  <p:childTnLst>
                                    <p:animMotion origin="layout" path="M 0.30573 0.33416 L 0.40938 -0.04445 " pathEditMode="relative" rAng="0" ptsTypes="AA">
                                      <p:cBhvr>
                                        <p:cTn id="49" dur="1000" fill="hold"/>
                                        <p:tgtEl>
                                          <p:spTgt spid="24"/>
                                        </p:tgtEl>
                                        <p:attrNameLst>
                                          <p:attrName>ppt_x</p:attrName>
                                          <p:attrName>ppt_y</p:attrName>
                                        </p:attrNameLst>
                                      </p:cBhvr>
                                      <p:rCtr x="5174" y="-18944"/>
                                    </p:animMotion>
                                  </p:childTnLst>
                                </p:cTn>
                              </p:par>
                              <p:par>
                                <p:cTn id="50" presetID="42" presetClass="path" presetSubtype="0" accel="50000" decel="50000" fill="hold" nodeType="withEffect">
                                  <p:stCondLst>
                                    <p:cond delay="0"/>
                                  </p:stCondLst>
                                  <p:childTnLst>
                                    <p:animMotion origin="layout" path="M -4.44444E-6 -3.33333E-6 L 0.10053 -0.36666 " pathEditMode="relative" rAng="0" ptsTypes="AA">
                                      <p:cBhvr>
                                        <p:cTn id="51" dur="1000" fill="hold"/>
                                        <p:tgtEl>
                                          <p:spTgt spid="59"/>
                                        </p:tgtEl>
                                        <p:attrNameLst>
                                          <p:attrName>ppt_x</p:attrName>
                                          <p:attrName>ppt_y</p:attrName>
                                        </p:attrNameLst>
                                      </p:cBhvr>
                                      <p:rCtr x="5017" y="-18333"/>
                                    </p:animMotion>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3.33333E-6 1.11111E-6 L -0.03958 -0.34833 " pathEditMode="relative" rAng="0" ptsTypes="AA">
                                      <p:cBhvr>
                                        <p:cTn id="55" dur="1000" fill="hold"/>
                                        <p:tgtEl>
                                          <p:spTgt spid="41"/>
                                        </p:tgtEl>
                                        <p:attrNameLst>
                                          <p:attrName>ppt_x</p:attrName>
                                          <p:attrName>ppt_y</p:attrName>
                                        </p:attrNameLst>
                                      </p:cBhvr>
                                      <p:rCtr x="-1979" y="-17417"/>
                                    </p:animMotion>
                                  </p:childTnLst>
                                </p:cTn>
                              </p:par>
                              <p:par>
                                <p:cTn id="56" presetID="42" presetClass="path" presetSubtype="0" accel="50000" decel="50000" fill="hold" nodeType="withEffect">
                                  <p:stCondLst>
                                    <p:cond delay="0"/>
                                  </p:stCondLst>
                                  <p:childTnLst>
                                    <p:animMotion origin="layout" path="M -4.72222E-6 2.22222E-6 L -0.18281 -0.32722 " pathEditMode="relative" rAng="0" ptsTypes="AA">
                                      <p:cBhvr>
                                        <p:cTn id="57" dur="1000" fill="hold"/>
                                        <p:tgtEl>
                                          <p:spTgt spid="45"/>
                                        </p:tgtEl>
                                        <p:attrNameLst>
                                          <p:attrName>ppt_x</p:attrName>
                                          <p:attrName>ppt_y</p:attrName>
                                        </p:attrNameLst>
                                      </p:cBhvr>
                                      <p:rCtr x="-9149" y="-16361"/>
                                    </p:animMotion>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4" grpId="2"/>
      <p:bldP spid="13" grpId="0" build="allAtOnce"/>
      <p:bldP spid="13" grpId="1" build="allAtOnce"/>
      <p:bldP spid="55" grpId="0"/>
      <p:bldP spid="55" grpId="1"/>
      <p:bldP spid="44" grpId="0"/>
      <p:bldP spid="33" grpId="0"/>
      <p:bldP spid="33" grpId="1"/>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DB71F-36C8-7AC6-34E1-8E15CF313C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A40278F-E490-3E6F-E266-7E3D2AF6BB85}"/>
              </a:ext>
            </a:extLst>
          </p:cNvPr>
          <p:cNvSpPr>
            <a:spLocks noGrp="1"/>
          </p:cNvSpPr>
          <p:nvPr>
            <p:ph type="title"/>
          </p:nvPr>
        </p:nvSpPr>
        <p:spPr/>
        <p:txBody>
          <a:bodyPr/>
          <a:lstStyle/>
          <a:p>
            <a:r>
              <a:rPr lang="en-US" dirty="0"/>
              <a:t>Conceptual Introduction to Z-Curve</a:t>
            </a:r>
            <a:endParaRPr lang="en-DE" dirty="0"/>
          </a:p>
        </p:txBody>
      </p:sp>
      <p:pic>
        <p:nvPicPr>
          <p:cNvPr id="37" name="Picture 36">
            <a:extLst>
              <a:ext uri="{FF2B5EF4-FFF2-40B4-BE49-F238E27FC236}">
                <a16:creationId xmlns:a16="http://schemas.microsoft.com/office/drawing/2014/main" id="{49330D17-D167-A67C-C7BE-ED1992B82E76}"/>
              </a:ext>
            </a:extLst>
          </p:cNvPr>
          <p:cNvPicPr>
            <a:picLocks noChangeAspect="1"/>
          </p:cNvPicPr>
          <p:nvPr/>
        </p:nvPicPr>
        <p:blipFill>
          <a:blip r:embed="rId3"/>
          <a:stretch>
            <a:fillRect/>
          </a:stretch>
        </p:blipFill>
        <p:spPr>
          <a:xfrm>
            <a:off x="4931047" y="1948062"/>
            <a:ext cx="3916260" cy="2078630"/>
          </a:xfrm>
          <a:prstGeom prst="rect">
            <a:avLst/>
          </a:prstGeom>
        </p:spPr>
      </p:pic>
      <p:pic>
        <p:nvPicPr>
          <p:cNvPr id="103" name="Picture 102" descr="A blue and green circle with black background&#10;&#10;Description automatically generated">
            <a:extLst>
              <a:ext uri="{FF2B5EF4-FFF2-40B4-BE49-F238E27FC236}">
                <a16:creationId xmlns:a16="http://schemas.microsoft.com/office/drawing/2014/main" id="{8A0C49CF-9AAD-619E-BC85-A51CDED66672}"/>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80409" y="1785171"/>
            <a:ext cx="2376151" cy="2366646"/>
          </a:xfrm>
          <a:prstGeom prst="ellipse">
            <a:avLst/>
          </a:prstGeom>
        </p:spPr>
      </p:pic>
      <p:sp>
        <p:nvSpPr>
          <p:cNvPr id="104" name="TextBox 103">
            <a:extLst>
              <a:ext uri="{FF2B5EF4-FFF2-40B4-BE49-F238E27FC236}">
                <a16:creationId xmlns:a16="http://schemas.microsoft.com/office/drawing/2014/main" id="{4310F5A8-E278-564B-A5AB-0CD7802D16D9}"/>
              </a:ext>
            </a:extLst>
          </p:cNvPr>
          <p:cNvSpPr txBox="1"/>
          <p:nvPr/>
        </p:nvSpPr>
        <p:spPr>
          <a:xfrm>
            <a:off x="1351373" y="2031421"/>
            <a:ext cx="586035" cy="230832"/>
          </a:xfrm>
          <a:prstGeom prst="rect">
            <a:avLst/>
          </a:prstGeom>
          <a:noFill/>
        </p:spPr>
        <p:txBody>
          <a:bodyPr wrap="square" rtlCol="0">
            <a:spAutoFit/>
          </a:bodyPr>
          <a:lstStyle/>
          <a:p>
            <a:r>
              <a:rPr lang="en-US" sz="900" dirty="0"/>
              <a:t>.05</a:t>
            </a:r>
            <a:endParaRPr lang="en-DE" sz="900" dirty="0"/>
          </a:p>
        </p:txBody>
      </p:sp>
      <p:sp>
        <p:nvSpPr>
          <p:cNvPr id="105" name="TextBox 104">
            <a:extLst>
              <a:ext uri="{FF2B5EF4-FFF2-40B4-BE49-F238E27FC236}">
                <a16:creationId xmlns:a16="http://schemas.microsoft.com/office/drawing/2014/main" id="{61595475-1C51-FA93-0663-B28FFE251D9E}"/>
              </a:ext>
            </a:extLst>
          </p:cNvPr>
          <p:cNvSpPr txBox="1"/>
          <p:nvPr/>
        </p:nvSpPr>
        <p:spPr>
          <a:xfrm>
            <a:off x="1669558" y="1921860"/>
            <a:ext cx="802742" cy="230832"/>
          </a:xfrm>
          <a:prstGeom prst="rect">
            <a:avLst/>
          </a:prstGeom>
          <a:noFill/>
        </p:spPr>
        <p:txBody>
          <a:bodyPr wrap="square" rtlCol="0">
            <a:spAutoFit/>
          </a:bodyPr>
          <a:lstStyle/>
          <a:p>
            <a:r>
              <a:rPr lang="en-US" sz="900" dirty="0"/>
              <a:t>.03</a:t>
            </a:r>
            <a:endParaRPr lang="en-DE" sz="900" dirty="0"/>
          </a:p>
        </p:txBody>
      </p:sp>
      <p:sp>
        <p:nvSpPr>
          <p:cNvPr id="106" name="TextBox 105">
            <a:extLst>
              <a:ext uri="{FF2B5EF4-FFF2-40B4-BE49-F238E27FC236}">
                <a16:creationId xmlns:a16="http://schemas.microsoft.com/office/drawing/2014/main" id="{A4BB54B0-B5D6-8DE1-20A7-A9661E5EEDAF}"/>
              </a:ext>
            </a:extLst>
          </p:cNvPr>
          <p:cNvSpPr txBox="1"/>
          <p:nvPr/>
        </p:nvSpPr>
        <p:spPr>
          <a:xfrm>
            <a:off x="935595" y="2053359"/>
            <a:ext cx="453444" cy="126928"/>
          </a:xfrm>
          <a:prstGeom prst="rect">
            <a:avLst/>
          </a:prstGeom>
          <a:noFill/>
        </p:spPr>
        <p:txBody>
          <a:bodyPr wrap="square" rtlCol="0">
            <a:spAutoFit/>
          </a:bodyPr>
          <a:lstStyle/>
          <a:p>
            <a:r>
              <a:rPr lang="en-US" sz="900" dirty="0"/>
              <a:t>.003</a:t>
            </a:r>
            <a:endParaRPr lang="en-DE" sz="900" dirty="0"/>
          </a:p>
        </p:txBody>
      </p:sp>
      <p:sp>
        <p:nvSpPr>
          <p:cNvPr id="107" name="TextBox 106">
            <a:extLst>
              <a:ext uri="{FF2B5EF4-FFF2-40B4-BE49-F238E27FC236}">
                <a16:creationId xmlns:a16="http://schemas.microsoft.com/office/drawing/2014/main" id="{CC34142D-DB91-9BF0-BA6D-76F09DED60B0}"/>
              </a:ext>
            </a:extLst>
          </p:cNvPr>
          <p:cNvSpPr txBox="1"/>
          <p:nvPr/>
        </p:nvSpPr>
        <p:spPr>
          <a:xfrm>
            <a:off x="766428" y="2277195"/>
            <a:ext cx="453444" cy="126928"/>
          </a:xfrm>
          <a:prstGeom prst="rect">
            <a:avLst/>
          </a:prstGeom>
          <a:noFill/>
        </p:spPr>
        <p:txBody>
          <a:bodyPr wrap="square" rtlCol="0">
            <a:spAutoFit/>
          </a:bodyPr>
          <a:lstStyle/>
          <a:p>
            <a:r>
              <a:rPr lang="en-US" sz="900" dirty="0"/>
              <a:t>.141</a:t>
            </a:r>
            <a:endParaRPr lang="en-DE" sz="900" dirty="0"/>
          </a:p>
        </p:txBody>
      </p:sp>
      <p:sp>
        <p:nvSpPr>
          <p:cNvPr id="108" name="TextBox 107">
            <a:extLst>
              <a:ext uri="{FF2B5EF4-FFF2-40B4-BE49-F238E27FC236}">
                <a16:creationId xmlns:a16="http://schemas.microsoft.com/office/drawing/2014/main" id="{704923C8-9B69-4514-5254-939CC8DA41DE}"/>
              </a:ext>
            </a:extLst>
          </p:cNvPr>
          <p:cNvSpPr txBox="1"/>
          <p:nvPr/>
        </p:nvSpPr>
        <p:spPr>
          <a:xfrm>
            <a:off x="2409127" y="2641165"/>
            <a:ext cx="453444" cy="230832"/>
          </a:xfrm>
          <a:prstGeom prst="rect">
            <a:avLst/>
          </a:prstGeom>
          <a:noFill/>
        </p:spPr>
        <p:txBody>
          <a:bodyPr wrap="square" rtlCol="0">
            <a:spAutoFit/>
          </a:bodyPr>
          <a:lstStyle/>
          <a:p>
            <a:r>
              <a:rPr lang="en-US" sz="900" dirty="0"/>
              <a:t>.003</a:t>
            </a:r>
          </a:p>
        </p:txBody>
      </p:sp>
      <p:sp>
        <p:nvSpPr>
          <p:cNvPr id="109" name="TextBox 108">
            <a:extLst>
              <a:ext uri="{FF2B5EF4-FFF2-40B4-BE49-F238E27FC236}">
                <a16:creationId xmlns:a16="http://schemas.microsoft.com/office/drawing/2014/main" id="{8485C539-3E17-5CE8-E3C2-7CC0BC851794}"/>
              </a:ext>
            </a:extLst>
          </p:cNvPr>
          <p:cNvSpPr txBox="1"/>
          <p:nvPr/>
        </p:nvSpPr>
        <p:spPr>
          <a:xfrm>
            <a:off x="1098943" y="2511823"/>
            <a:ext cx="453444" cy="126928"/>
          </a:xfrm>
          <a:prstGeom prst="rect">
            <a:avLst/>
          </a:prstGeom>
          <a:noFill/>
        </p:spPr>
        <p:txBody>
          <a:bodyPr wrap="square" rtlCol="0">
            <a:spAutoFit/>
          </a:bodyPr>
          <a:lstStyle/>
          <a:p>
            <a:r>
              <a:rPr lang="en-US" sz="900" dirty="0"/>
              <a:t>.060</a:t>
            </a:r>
            <a:endParaRPr lang="en-DE" sz="900" dirty="0"/>
          </a:p>
        </p:txBody>
      </p:sp>
      <p:sp>
        <p:nvSpPr>
          <p:cNvPr id="110" name="TextBox 109">
            <a:extLst>
              <a:ext uri="{FF2B5EF4-FFF2-40B4-BE49-F238E27FC236}">
                <a16:creationId xmlns:a16="http://schemas.microsoft.com/office/drawing/2014/main" id="{B2CF4FE1-BEF0-805C-B8E6-AD0E618574BC}"/>
              </a:ext>
            </a:extLst>
          </p:cNvPr>
          <p:cNvSpPr txBox="1"/>
          <p:nvPr/>
        </p:nvSpPr>
        <p:spPr>
          <a:xfrm>
            <a:off x="2047671" y="2240112"/>
            <a:ext cx="453444" cy="126928"/>
          </a:xfrm>
          <a:prstGeom prst="rect">
            <a:avLst/>
          </a:prstGeom>
          <a:noFill/>
        </p:spPr>
        <p:txBody>
          <a:bodyPr wrap="square" rtlCol="0">
            <a:spAutoFit/>
          </a:bodyPr>
          <a:lstStyle/>
          <a:p>
            <a:r>
              <a:rPr lang="en-US" sz="900" dirty="0"/>
              <a:t>.011</a:t>
            </a:r>
          </a:p>
        </p:txBody>
      </p:sp>
      <p:sp>
        <p:nvSpPr>
          <p:cNvPr id="111" name="TextBox 110">
            <a:extLst>
              <a:ext uri="{FF2B5EF4-FFF2-40B4-BE49-F238E27FC236}">
                <a16:creationId xmlns:a16="http://schemas.microsoft.com/office/drawing/2014/main" id="{676F8901-1C1D-2922-7D80-D1FE25B0156F}"/>
              </a:ext>
            </a:extLst>
          </p:cNvPr>
          <p:cNvSpPr txBox="1"/>
          <p:nvPr/>
        </p:nvSpPr>
        <p:spPr>
          <a:xfrm>
            <a:off x="1038783" y="3583145"/>
            <a:ext cx="453444" cy="126928"/>
          </a:xfrm>
          <a:prstGeom prst="rect">
            <a:avLst/>
          </a:prstGeom>
          <a:noFill/>
        </p:spPr>
        <p:txBody>
          <a:bodyPr wrap="square" rtlCol="0">
            <a:spAutoFit/>
          </a:bodyPr>
          <a:lstStyle/>
          <a:p>
            <a:r>
              <a:rPr lang="en-US" sz="900" dirty="0"/>
              <a:t>.010</a:t>
            </a:r>
          </a:p>
        </p:txBody>
      </p:sp>
      <p:sp>
        <p:nvSpPr>
          <p:cNvPr id="112" name="TextBox 111">
            <a:extLst>
              <a:ext uri="{FF2B5EF4-FFF2-40B4-BE49-F238E27FC236}">
                <a16:creationId xmlns:a16="http://schemas.microsoft.com/office/drawing/2014/main" id="{72E33B9F-9DE8-7869-F662-0D79664907E2}"/>
              </a:ext>
            </a:extLst>
          </p:cNvPr>
          <p:cNvSpPr txBox="1"/>
          <p:nvPr/>
        </p:nvSpPr>
        <p:spPr>
          <a:xfrm>
            <a:off x="2407022" y="2308423"/>
            <a:ext cx="453444" cy="230832"/>
          </a:xfrm>
          <a:prstGeom prst="rect">
            <a:avLst/>
          </a:prstGeom>
          <a:noFill/>
        </p:spPr>
        <p:txBody>
          <a:bodyPr wrap="square" rtlCol="0">
            <a:spAutoFit/>
          </a:bodyPr>
          <a:lstStyle/>
          <a:p>
            <a:r>
              <a:rPr lang="en-US" sz="900" dirty="0"/>
              <a:t>.023</a:t>
            </a:r>
          </a:p>
        </p:txBody>
      </p:sp>
      <p:sp>
        <p:nvSpPr>
          <p:cNvPr id="113" name="TextBox 112">
            <a:extLst>
              <a:ext uri="{FF2B5EF4-FFF2-40B4-BE49-F238E27FC236}">
                <a16:creationId xmlns:a16="http://schemas.microsoft.com/office/drawing/2014/main" id="{18604DB3-B5EF-9C77-234C-00FEBC2CABED}"/>
              </a:ext>
            </a:extLst>
          </p:cNvPr>
          <p:cNvSpPr txBox="1"/>
          <p:nvPr/>
        </p:nvSpPr>
        <p:spPr>
          <a:xfrm>
            <a:off x="1516646" y="1746712"/>
            <a:ext cx="453444" cy="126928"/>
          </a:xfrm>
          <a:prstGeom prst="rect">
            <a:avLst/>
          </a:prstGeom>
          <a:noFill/>
        </p:spPr>
        <p:txBody>
          <a:bodyPr wrap="square" rtlCol="0">
            <a:spAutoFit/>
          </a:bodyPr>
          <a:lstStyle/>
          <a:p>
            <a:r>
              <a:rPr lang="en-US" sz="900" dirty="0"/>
              <a:t>.002</a:t>
            </a:r>
            <a:endParaRPr lang="en-DE" sz="900" dirty="0"/>
          </a:p>
        </p:txBody>
      </p:sp>
      <p:sp>
        <p:nvSpPr>
          <p:cNvPr id="114" name="TextBox 113">
            <a:extLst>
              <a:ext uri="{FF2B5EF4-FFF2-40B4-BE49-F238E27FC236}">
                <a16:creationId xmlns:a16="http://schemas.microsoft.com/office/drawing/2014/main" id="{CBDCC518-27AD-4ED8-EFDA-8A71992B2398}"/>
              </a:ext>
            </a:extLst>
          </p:cNvPr>
          <p:cNvSpPr txBox="1"/>
          <p:nvPr/>
        </p:nvSpPr>
        <p:spPr>
          <a:xfrm>
            <a:off x="1609800" y="2408458"/>
            <a:ext cx="453444" cy="126928"/>
          </a:xfrm>
          <a:prstGeom prst="rect">
            <a:avLst/>
          </a:prstGeom>
          <a:noFill/>
        </p:spPr>
        <p:txBody>
          <a:bodyPr wrap="square" rtlCol="0">
            <a:spAutoFit/>
          </a:bodyPr>
          <a:lstStyle/>
          <a:p>
            <a:r>
              <a:rPr lang="en-US" sz="900" dirty="0"/>
              <a:t>.072</a:t>
            </a:r>
          </a:p>
        </p:txBody>
      </p:sp>
      <p:sp>
        <p:nvSpPr>
          <p:cNvPr id="115" name="TextBox 114">
            <a:extLst>
              <a:ext uri="{FF2B5EF4-FFF2-40B4-BE49-F238E27FC236}">
                <a16:creationId xmlns:a16="http://schemas.microsoft.com/office/drawing/2014/main" id="{558C4DFD-CFC4-5F91-5C79-7814D91B2F33}"/>
              </a:ext>
            </a:extLst>
          </p:cNvPr>
          <p:cNvSpPr txBox="1"/>
          <p:nvPr/>
        </p:nvSpPr>
        <p:spPr>
          <a:xfrm>
            <a:off x="1223196" y="2270495"/>
            <a:ext cx="453444" cy="126928"/>
          </a:xfrm>
          <a:prstGeom prst="rect">
            <a:avLst/>
          </a:prstGeom>
          <a:noFill/>
        </p:spPr>
        <p:txBody>
          <a:bodyPr wrap="square" rtlCol="0">
            <a:spAutoFit/>
          </a:bodyPr>
          <a:lstStyle/>
          <a:p>
            <a:r>
              <a:rPr lang="en-US" sz="900" dirty="0"/>
              <a:t>.059</a:t>
            </a:r>
          </a:p>
        </p:txBody>
      </p:sp>
      <p:sp>
        <p:nvSpPr>
          <p:cNvPr id="116" name="TextBox 115">
            <a:extLst>
              <a:ext uri="{FF2B5EF4-FFF2-40B4-BE49-F238E27FC236}">
                <a16:creationId xmlns:a16="http://schemas.microsoft.com/office/drawing/2014/main" id="{BC2C97DC-2401-97B6-CD4F-7F1F001F8572}"/>
              </a:ext>
            </a:extLst>
          </p:cNvPr>
          <p:cNvSpPr txBox="1"/>
          <p:nvPr/>
        </p:nvSpPr>
        <p:spPr>
          <a:xfrm>
            <a:off x="646870" y="2480280"/>
            <a:ext cx="453444" cy="126928"/>
          </a:xfrm>
          <a:prstGeom prst="rect">
            <a:avLst/>
          </a:prstGeom>
          <a:noFill/>
        </p:spPr>
        <p:txBody>
          <a:bodyPr wrap="square" rtlCol="0">
            <a:spAutoFit/>
          </a:bodyPr>
          <a:lstStyle/>
          <a:p>
            <a:r>
              <a:rPr lang="en-US" sz="900" dirty="0"/>
              <a:t>.013</a:t>
            </a:r>
            <a:endParaRPr lang="en-DE" sz="900" dirty="0"/>
          </a:p>
        </p:txBody>
      </p:sp>
      <p:sp>
        <p:nvSpPr>
          <p:cNvPr id="117" name="TextBox 116">
            <a:extLst>
              <a:ext uri="{FF2B5EF4-FFF2-40B4-BE49-F238E27FC236}">
                <a16:creationId xmlns:a16="http://schemas.microsoft.com/office/drawing/2014/main" id="{473558B3-DBDF-66D8-4D3A-FEEE684F8646}"/>
              </a:ext>
            </a:extLst>
          </p:cNvPr>
          <p:cNvSpPr txBox="1"/>
          <p:nvPr/>
        </p:nvSpPr>
        <p:spPr>
          <a:xfrm>
            <a:off x="2126761" y="3187361"/>
            <a:ext cx="453444" cy="126928"/>
          </a:xfrm>
          <a:prstGeom prst="rect">
            <a:avLst/>
          </a:prstGeom>
          <a:noFill/>
        </p:spPr>
        <p:txBody>
          <a:bodyPr wrap="square" rtlCol="0">
            <a:spAutoFit/>
          </a:bodyPr>
          <a:lstStyle/>
          <a:p>
            <a:r>
              <a:rPr lang="en-US" sz="900" dirty="0"/>
              <a:t>.081</a:t>
            </a:r>
            <a:endParaRPr lang="en-DE" sz="900" dirty="0"/>
          </a:p>
        </p:txBody>
      </p:sp>
      <p:sp>
        <p:nvSpPr>
          <p:cNvPr id="118" name="TextBox 117">
            <a:extLst>
              <a:ext uri="{FF2B5EF4-FFF2-40B4-BE49-F238E27FC236}">
                <a16:creationId xmlns:a16="http://schemas.microsoft.com/office/drawing/2014/main" id="{ABF8D1D6-5EFB-FADB-DAC7-6D9240AD8890}"/>
              </a:ext>
            </a:extLst>
          </p:cNvPr>
          <p:cNvSpPr txBox="1"/>
          <p:nvPr/>
        </p:nvSpPr>
        <p:spPr>
          <a:xfrm>
            <a:off x="1416535" y="2654965"/>
            <a:ext cx="453444" cy="126928"/>
          </a:xfrm>
          <a:prstGeom prst="rect">
            <a:avLst/>
          </a:prstGeom>
          <a:noFill/>
        </p:spPr>
        <p:txBody>
          <a:bodyPr wrap="square" rtlCol="0">
            <a:spAutoFit/>
          </a:bodyPr>
          <a:lstStyle/>
          <a:p>
            <a:r>
              <a:rPr lang="en-US" sz="900" dirty="0"/>
              <a:t>.091</a:t>
            </a:r>
          </a:p>
        </p:txBody>
      </p:sp>
      <p:sp>
        <p:nvSpPr>
          <p:cNvPr id="119" name="TextBox 118">
            <a:extLst>
              <a:ext uri="{FF2B5EF4-FFF2-40B4-BE49-F238E27FC236}">
                <a16:creationId xmlns:a16="http://schemas.microsoft.com/office/drawing/2014/main" id="{6CFA3404-BE3D-3169-EB46-0D5339EEFBEC}"/>
              </a:ext>
            </a:extLst>
          </p:cNvPr>
          <p:cNvSpPr txBox="1"/>
          <p:nvPr/>
        </p:nvSpPr>
        <p:spPr>
          <a:xfrm>
            <a:off x="766428" y="3438931"/>
            <a:ext cx="453444" cy="126928"/>
          </a:xfrm>
          <a:prstGeom prst="rect">
            <a:avLst/>
          </a:prstGeom>
          <a:noFill/>
        </p:spPr>
        <p:txBody>
          <a:bodyPr wrap="square" rtlCol="0">
            <a:spAutoFit/>
          </a:bodyPr>
          <a:lstStyle/>
          <a:p>
            <a:r>
              <a:rPr lang="en-US" sz="900" dirty="0"/>
              <a:t>.004</a:t>
            </a:r>
            <a:endParaRPr lang="en-DE" sz="900" dirty="0"/>
          </a:p>
        </p:txBody>
      </p:sp>
      <p:sp>
        <p:nvSpPr>
          <p:cNvPr id="120" name="TextBox 119">
            <a:extLst>
              <a:ext uri="{FF2B5EF4-FFF2-40B4-BE49-F238E27FC236}">
                <a16:creationId xmlns:a16="http://schemas.microsoft.com/office/drawing/2014/main" id="{F34329A3-711E-E44B-1EBF-AAAA5207FDD5}"/>
              </a:ext>
            </a:extLst>
          </p:cNvPr>
          <p:cNvSpPr txBox="1"/>
          <p:nvPr/>
        </p:nvSpPr>
        <p:spPr>
          <a:xfrm>
            <a:off x="1410448" y="3653031"/>
            <a:ext cx="453444" cy="126928"/>
          </a:xfrm>
          <a:prstGeom prst="rect">
            <a:avLst/>
          </a:prstGeom>
          <a:noFill/>
        </p:spPr>
        <p:txBody>
          <a:bodyPr wrap="square" rtlCol="0">
            <a:spAutoFit/>
          </a:bodyPr>
          <a:lstStyle/>
          <a:p>
            <a:r>
              <a:rPr lang="en-US" sz="900" dirty="0"/>
              <a:t>.006</a:t>
            </a:r>
            <a:endParaRPr lang="en-DE" sz="900" dirty="0"/>
          </a:p>
        </p:txBody>
      </p:sp>
      <p:sp>
        <p:nvSpPr>
          <p:cNvPr id="121" name="TextBox 120">
            <a:extLst>
              <a:ext uri="{FF2B5EF4-FFF2-40B4-BE49-F238E27FC236}">
                <a16:creationId xmlns:a16="http://schemas.microsoft.com/office/drawing/2014/main" id="{7BBE6EE6-7E23-1C0B-9425-3B67948E9CFA}"/>
              </a:ext>
            </a:extLst>
          </p:cNvPr>
          <p:cNvSpPr txBox="1"/>
          <p:nvPr/>
        </p:nvSpPr>
        <p:spPr>
          <a:xfrm>
            <a:off x="2503116" y="2876478"/>
            <a:ext cx="453444" cy="230832"/>
          </a:xfrm>
          <a:prstGeom prst="rect">
            <a:avLst/>
          </a:prstGeom>
          <a:noFill/>
        </p:spPr>
        <p:txBody>
          <a:bodyPr wrap="square" rtlCol="0">
            <a:spAutoFit/>
          </a:bodyPr>
          <a:lstStyle/>
          <a:p>
            <a:r>
              <a:rPr lang="en-US" sz="900" dirty="0"/>
              <a:t>.047</a:t>
            </a:r>
            <a:endParaRPr lang="en-DE" sz="900" dirty="0"/>
          </a:p>
        </p:txBody>
      </p:sp>
      <p:sp>
        <p:nvSpPr>
          <p:cNvPr id="122" name="TextBox 121">
            <a:extLst>
              <a:ext uri="{FF2B5EF4-FFF2-40B4-BE49-F238E27FC236}">
                <a16:creationId xmlns:a16="http://schemas.microsoft.com/office/drawing/2014/main" id="{4EF7B4EE-8F15-BFC9-F55B-DCC661A64FD5}"/>
              </a:ext>
            </a:extLst>
          </p:cNvPr>
          <p:cNvSpPr txBox="1"/>
          <p:nvPr/>
        </p:nvSpPr>
        <p:spPr>
          <a:xfrm>
            <a:off x="2023305" y="2535281"/>
            <a:ext cx="453444" cy="230832"/>
          </a:xfrm>
          <a:prstGeom prst="rect">
            <a:avLst/>
          </a:prstGeom>
          <a:noFill/>
        </p:spPr>
        <p:txBody>
          <a:bodyPr wrap="square" rtlCol="0">
            <a:spAutoFit/>
          </a:bodyPr>
          <a:lstStyle/>
          <a:p>
            <a:r>
              <a:rPr lang="en-US" sz="900" dirty="0"/>
              <a:t>.006</a:t>
            </a:r>
            <a:endParaRPr lang="en-DE" sz="900" dirty="0"/>
          </a:p>
        </p:txBody>
      </p:sp>
      <p:sp>
        <p:nvSpPr>
          <p:cNvPr id="123" name="TextBox 122">
            <a:extLst>
              <a:ext uri="{FF2B5EF4-FFF2-40B4-BE49-F238E27FC236}">
                <a16:creationId xmlns:a16="http://schemas.microsoft.com/office/drawing/2014/main" id="{A332E708-8682-EB3E-3150-BC74954341C5}"/>
              </a:ext>
            </a:extLst>
          </p:cNvPr>
          <p:cNvSpPr txBox="1"/>
          <p:nvPr/>
        </p:nvSpPr>
        <p:spPr>
          <a:xfrm>
            <a:off x="1198460" y="1820318"/>
            <a:ext cx="453444" cy="126928"/>
          </a:xfrm>
          <a:prstGeom prst="rect">
            <a:avLst/>
          </a:prstGeom>
          <a:noFill/>
        </p:spPr>
        <p:txBody>
          <a:bodyPr wrap="square" rtlCol="0">
            <a:spAutoFit/>
          </a:bodyPr>
          <a:lstStyle/>
          <a:p>
            <a:r>
              <a:rPr lang="en-US" sz="900" dirty="0"/>
              <a:t>.007</a:t>
            </a:r>
            <a:endParaRPr lang="en-DE" sz="900" dirty="0"/>
          </a:p>
        </p:txBody>
      </p:sp>
      <p:sp>
        <p:nvSpPr>
          <p:cNvPr id="124" name="TextBox 123">
            <a:extLst>
              <a:ext uri="{FF2B5EF4-FFF2-40B4-BE49-F238E27FC236}">
                <a16:creationId xmlns:a16="http://schemas.microsoft.com/office/drawing/2014/main" id="{A1D4F1B2-EDAF-1BFE-DD19-026496156D37}"/>
              </a:ext>
            </a:extLst>
          </p:cNvPr>
          <p:cNvSpPr txBox="1"/>
          <p:nvPr/>
        </p:nvSpPr>
        <p:spPr>
          <a:xfrm>
            <a:off x="2092907" y="2891035"/>
            <a:ext cx="453444" cy="126928"/>
          </a:xfrm>
          <a:prstGeom prst="rect">
            <a:avLst/>
          </a:prstGeom>
          <a:noFill/>
        </p:spPr>
        <p:txBody>
          <a:bodyPr wrap="square" rtlCol="0">
            <a:spAutoFit/>
          </a:bodyPr>
          <a:lstStyle/>
          <a:p>
            <a:r>
              <a:rPr lang="en-US" sz="900" dirty="0"/>
              <a:t>.044</a:t>
            </a:r>
            <a:endParaRPr lang="en-DE" sz="900" dirty="0"/>
          </a:p>
        </p:txBody>
      </p:sp>
      <p:sp>
        <p:nvSpPr>
          <p:cNvPr id="125" name="TextBox 124">
            <a:extLst>
              <a:ext uri="{FF2B5EF4-FFF2-40B4-BE49-F238E27FC236}">
                <a16:creationId xmlns:a16="http://schemas.microsoft.com/office/drawing/2014/main" id="{C13CA0DD-D560-C293-5D8E-0A3ACC898497}"/>
              </a:ext>
            </a:extLst>
          </p:cNvPr>
          <p:cNvSpPr txBox="1"/>
          <p:nvPr/>
        </p:nvSpPr>
        <p:spPr>
          <a:xfrm>
            <a:off x="2462930" y="3143922"/>
            <a:ext cx="453444" cy="126928"/>
          </a:xfrm>
          <a:prstGeom prst="rect">
            <a:avLst/>
          </a:prstGeom>
          <a:noFill/>
        </p:spPr>
        <p:txBody>
          <a:bodyPr wrap="square" rtlCol="0">
            <a:spAutoFit/>
          </a:bodyPr>
          <a:lstStyle/>
          <a:p>
            <a:r>
              <a:rPr lang="en-US" sz="900" dirty="0"/>
              <a:t>.019</a:t>
            </a:r>
            <a:endParaRPr lang="en-DE" sz="900" dirty="0"/>
          </a:p>
        </p:txBody>
      </p:sp>
      <p:sp>
        <p:nvSpPr>
          <p:cNvPr id="126" name="TextBox 125">
            <a:extLst>
              <a:ext uri="{FF2B5EF4-FFF2-40B4-BE49-F238E27FC236}">
                <a16:creationId xmlns:a16="http://schemas.microsoft.com/office/drawing/2014/main" id="{DA02C1D7-3E02-A264-9768-4631F981C05C}"/>
              </a:ext>
            </a:extLst>
          </p:cNvPr>
          <p:cNvSpPr txBox="1"/>
          <p:nvPr/>
        </p:nvSpPr>
        <p:spPr>
          <a:xfrm>
            <a:off x="2033933" y="3674179"/>
            <a:ext cx="453444" cy="126928"/>
          </a:xfrm>
          <a:prstGeom prst="rect">
            <a:avLst/>
          </a:prstGeom>
          <a:noFill/>
        </p:spPr>
        <p:txBody>
          <a:bodyPr wrap="square" rtlCol="0">
            <a:spAutoFit/>
          </a:bodyPr>
          <a:lstStyle/>
          <a:p>
            <a:r>
              <a:rPr lang="en-US" sz="900" dirty="0"/>
              <a:t>.007</a:t>
            </a:r>
            <a:endParaRPr lang="en-DE" sz="900" dirty="0"/>
          </a:p>
        </p:txBody>
      </p:sp>
      <p:sp>
        <p:nvSpPr>
          <p:cNvPr id="127" name="TextBox 126">
            <a:extLst>
              <a:ext uri="{FF2B5EF4-FFF2-40B4-BE49-F238E27FC236}">
                <a16:creationId xmlns:a16="http://schemas.microsoft.com/office/drawing/2014/main" id="{C6241AE9-1EF6-8552-3944-7302585DDF63}"/>
              </a:ext>
            </a:extLst>
          </p:cNvPr>
          <p:cNvSpPr txBox="1"/>
          <p:nvPr/>
        </p:nvSpPr>
        <p:spPr>
          <a:xfrm>
            <a:off x="1369850" y="3303383"/>
            <a:ext cx="453444" cy="126928"/>
          </a:xfrm>
          <a:prstGeom prst="rect">
            <a:avLst/>
          </a:prstGeom>
          <a:noFill/>
        </p:spPr>
        <p:txBody>
          <a:bodyPr wrap="square" rtlCol="0">
            <a:spAutoFit/>
          </a:bodyPr>
          <a:lstStyle/>
          <a:p>
            <a:r>
              <a:rPr lang="en-US" sz="900" dirty="0"/>
              <a:t>.038</a:t>
            </a:r>
            <a:endParaRPr lang="en-DE" sz="900" dirty="0"/>
          </a:p>
        </p:txBody>
      </p:sp>
      <p:sp>
        <p:nvSpPr>
          <p:cNvPr id="128" name="TextBox 127">
            <a:extLst>
              <a:ext uri="{FF2B5EF4-FFF2-40B4-BE49-F238E27FC236}">
                <a16:creationId xmlns:a16="http://schemas.microsoft.com/office/drawing/2014/main" id="{67E27C73-7915-DA40-100C-17F4924CF243}"/>
              </a:ext>
            </a:extLst>
          </p:cNvPr>
          <p:cNvSpPr txBox="1"/>
          <p:nvPr/>
        </p:nvSpPr>
        <p:spPr>
          <a:xfrm>
            <a:off x="1673316" y="2148028"/>
            <a:ext cx="671557" cy="230832"/>
          </a:xfrm>
          <a:prstGeom prst="rect">
            <a:avLst/>
          </a:prstGeom>
          <a:noFill/>
        </p:spPr>
        <p:txBody>
          <a:bodyPr wrap="square" rtlCol="0">
            <a:spAutoFit/>
          </a:bodyPr>
          <a:lstStyle/>
          <a:p>
            <a:r>
              <a:rPr lang="en-US" sz="900" dirty="0"/>
              <a:t>.023</a:t>
            </a:r>
            <a:endParaRPr lang="en-DE" sz="900" dirty="0"/>
          </a:p>
        </p:txBody>
      </p:sp>
      <p:sp>
        <p:nvSpPr>
          <p:cNvPr id="129" name="TextBox 128">
            <a:extLst>
              <a:ext uri="{FF2B5EF4-FFF2-40B4-BE49-F238E27FC236}">
                <a16:creationId xmlns:a16="http://schemas.microsoft.com/office/drawing/2014/main" id="{D3704CD6-6510-8F76-A3CF-E32A3A42B564}"/>
              </a:ext>
            </a:extLst>
          </p:cNvPr>
          <p:cNvSpPr txBox="1"/>
          <p:nvPr/>
        </p:nvSpPr>
        <p:spPr>
          <a:xfrm>
            <a:off x="1891430" y="1837189"/>
            <a:ext cx="453444" cy="126928"/>
          </a:xfrm>
          <a:prstGeom prst="rect">
            <a:avLst/>
          </a:prstGeom>
          <a:noFill/>
        </p:spPr>
        <p:txBody>
          <a:bodyPr wrap="square" rtlCol="0">
            <a:spAutoFit/>
          </a:bodyPr>
          <a:lstStyle/>
          <a:p>
            <a:r>
              <a:rPr lang="en-US" sz="900" dirty="0"/>
              <a:t>.105</a:t>
            </a:r>
            <a:endParaRPr lang="en-DE" sz="900" dirty="0"/>
          </a:p>
        </p:txBody>
      </p:sp>
      <p:sp>
        <p:nvSpPr>
          <p:cNvPr id="130" name="TextBox 129">
            <a:extLst>
              <a:ext uri="{FF2B5EF4-FFF2-40B4-BE49-F238E27FC236}">
                <a16:creationId xmlns:a16="http://schemas.microsoft.com/office/drawing/2014/main" id="{14A3CEFA-8579-D1AE-F1EE-1EE5960E25B6}"/>
              </a:ext>
            </a:extLst>
          </p:cNvPr>
          <p:cNvSpPr txBox="1"/>
          <p:nvPr/>
        </p:nvSpPr>
        <p:spPr>
          <a:xfrm>
            <a:off x="2138877" y="1988303"/>
            <a:ext cx="453444" cy="230832"/>
          </a:xfrm>
          <a:prstGeom prst="rect">
            <a:avLst/>
          </a:prstGeom>
          <a:noFill/>
        </p:spPr>
        <p:txBody>
          <a:bodyPr wrap="square" rtlCol="0">
            <a:spAutoFit/>
          </a:bodyPr>
          <a:lstStyle/>
          <a:p>
            <a:r>
              <a:rPr lang="en-US" sz="900" dirty="0"/>
              <a:t>.012</a:t>
            </a:r>
            <a:endParaRPr lang="en-DE" sz="900" dirty="0"/>
          </a:p>
        </p:txBody>
      </p:sp>
      <p:sp>
        <p:nvSpPr>
          <p:cNvPr id="131" name="TextBox 130">
            <a:extLst>
              <a:ext uri="{FF2B5EF4-FFF2-40B4-BE49-F238E27FC236}">
                <a16:creationId xmlns:a16="http://schemas.microsoft.com/office/drawing/2014/main" id="{F696EA9B-DD16-9A81-DCC7-5274628269A3}"/>
              </a:ext>
            </a:extLst>
          </p:cNvPr>
          <p:cNvSpPr txBox="1"/>
          <p:nvPr/>
        </p:nvSpPr>
        <p:spPr>
          <a:xfrm>
            <a:off x="2256148" y="3477815"/>
            <a:ext cx="453444" cy="126928"/>
          </a:xfrm>
          <a:prstGeom prst="rect">
            <a:avLst/>
          </a:prstGeom>
          <a:noFill/>
        </p:spPr>
        <p:txBody>
          <a:bodyPr wrap="square" rtlCol="0">
            <a:spAutoFit/>
          </a:bodyPr>
          <a:lstStyle/>
          <a:p>
            <a:r>
              <a:rPr lang="en-US" sz="900" dirty="0"/>
              <a:t>.077</a:t>
            </a:r>
            <a:endParaRPr lang="en-DE" sz="900" dirty="0"/>
          </a:p>
        </p:txBody>
      </p:sp>
      <p:sp>
        <p:nvSpPr>
          <p:cNvPr id="132" name="TextBox 131">
            <a:extLst>
              <a:ext uri="{FF2B5EF4-FFF2-40B4-BE49-F238E27FC236}">
                <a16:creationId xmlns:a16="http://schemas.microsoft.com/office/drawing/2014/main" id="{F7DA4C9F-30D1-F84D-7708-215614791A74}"/>
              </a:ext>
            </a:extLst>
          </p:cNvPr>
          <p:cNvSpPr txBox="1"/>
          <p:nvPr/>
        </p:nvSpPr>
        <p:spPr>
          <a:xfrm>
            <a:off x="1732755" y="2807580"/>
            <a:ext cx="453444" cy="126928"/>
          </a:xfrm>
          <a:prstGeom prst="rect">
            <a:avLst/>
          </a:prstGeom>
          <a:noFill/>
        </p:spPr>
        <p:txBody>
          <a:bodyPr wrap="square" rtlCol="0">
            <a:spAutoFit/>
          </a:bodyPr>
          <a:lstStyle/>
          <a:p>
            <a:r>
              <a:rPr lang="en-US" sz="900" dirty="0"/>
              <a:t>.033</a:t>
            </a:r>
            <a:endParaRPr lang="en-DE" sz="900" dirty="0"/>
          </a:p>
        </p:txBody>
      </p:sp>
      <p:sp>
        <p:nvSpPr>
          <p:cNvPr id="133" name="TextBox 132">
            <a:extLst>
              <a:ext uri="{FF2B5EF4-FFF2-40B4-BE49-F238E27FC236}">
                <a16:creationId xmlns:a16="http://schemas.microsoft.com/office/drawing/2014/main" id="{51A8740D-78C0-5998-A502-04349BBF8F76}"/>
              </a:ext>
            </a:extLst>
          </p:cNvPr>
          <p:cNvSpPr txBox="1"/>
          <p:nvPr/>
        </p:nvSpPr>
        <p:spPr>
          <a:xfrm>
            <a:off x="1823294" y="3449945"/>
            <a:ext cx="453444" cy="126928"/>
          </a:xfrm>
          <a:prstGeom prst="rect">
            <a:avLst/>
          </a:prstGeom>
          <a:noFill/>
        </p:spPr>
        <p:txBody>
          <a:bodyPr wrap="square" rtlCol="0">
            <a:spAutoFit/>
          </a:bodyPr>
          <a:lstStyle/>
          <a:p>
            <a:r>
              <a:rPr lang="en-US" sz="900" dirty="0"/>
              <a:t>.181</a:t>
            </a:r>
            <a:endParaRPr lang="en-DE" sz="900" dirty="0"/>
          </a:p>
        </p:txBody>
      </p:sp>
      <p:sp>
        <p:nvSpPr>
          <p:cNvPr id="134" name="TextBox 133">
            <a:extLst>
              <a:ext uri="{FF2B5EF4-FFF2-40B4-BE49-F238E27FC236}">
                <a16:creationId xmlns:a16="http://schemas.microsoft.com/office/drawing/2014/main" id="{52F5D694-3CD2-E877-9B45-C71AF9BF6A93}"/>
              </a:ext>
            </a:extLst>
          </p:cNvPr>
          <p:cNvSpPr txBox="1"/>
          <p:nvPr/>
        </p:nvSpPr>
        <p:spPr>
          <a:xfrm>
            <a:off x="971738" y="3237168"/>
            <a:ext cx="453444" cy="126928"/>
          </a:xfrm>
          <a:prstGeom prst="rect">
            <a:avLst/>
          </a:prstGeom>
          <a:noFill/>
        </p:spPr>
        <p:txBody>
          <a:bodyPr wrap="square" rtlCol="0">
            <a:spAutoFit/>
          </a:bodyPr>
          <a:lstStyle/>
          <a:p>
            <a:r>
              <a:rPr lang="en-US" sz="900" dirty="0"/>
              <a:t>.329</a:t>
            </a:r>
            <a:endParaRPr lang="en-DE" sz="900" dirty="0"/>
          </a:p>
        </p:txBody>
      </p:sp>
      <p:sp>
        <p:nvSpPr>
          <p:cNvPr id="135" name="TextBox 134">
            <a:extLst>
              <a:ext uri="{FF2B5EF4-FFF2-40B4-BE49-F238E27FC236}">
                <a16:creationId xmlns:a16="http://schemas.microsoft.com/office/drawing/2014/main" id="{55565CCC-8A36-6E87-69EE-A1BBCB11FE02}"/>
              </a:ext>
            </a:extLst>
          </p:cNvPr>
          <p:cNvSpPr txBox="1"/>
          <p:nvPr/>
        </p:nvSpPr>
        <p:spPr>
          <a:xfrm>
            <a:off x="1750104" y="3114688"/>
            <a:ext cx="453444" cy="126928"/>
          </a:xfrm>
          <a:prstGeom prst="rect">
            <a:avLst/>
          </a:prstGeom>
          <a:noFill/>
        </p:spPr>
        <p:txBody>
          <a:bodyPr wrap="square" rtlCol="0">
            <a:spAutoFit/>
          </a:bodyPr>
          <a:lstStyle/>
          <a:p>
            <a:r>
              <a:rPr lang="en-US" sz="900" dirty="0"/>
              <a:t>.515</a:t>
            </a:r>
            <a:endParaRPr lang="en-DE" sz="900" dirty="0"/>
          </a:p>
        </p:txBody>
      </p:sp>
      <p:sp>
        <p:nvSpPr>
          <p:cNvPr id="136" name="TextBox 135">
            <a:extLst>
              <a:ext uri="{FF2B5EF4-FFF2-40B4-BE49-F238E27FC236}">
                <a16:creationId xmlns:a16="http://schemas.microsoft.com/office/drawing/2014/main" id="{D9FE7BB2-E0C0-32F8-49C6-7FF9714CED4C}"/>
              </a:ext>
            </a:extLst>
          </p:cNvPr>
          <p:cNvSpPr txBox="1"/>
          <p:nvPr/>
        </p:nvSpPr>
        <p:spPr>
          <a:xfrm>
            <a:off x="1365859" y="2996274"/>
            <a:ext cx="453444" cy="126928"/>
          </a:xfrm>
          <a:prstGeom prst="rect">
            <a:avLst/>
          </a:prstGeom>
          <a:noFill/>
        </p:spPr>
        <p:txBody>
          <a:bodyPr wrap="square" rtlCol="0">
            <a:spAutoFit/>
          </a:bodyPr>
          <a:lstStyle/>
          <a:p>
            <a:r>
              <a:rPr lang="en-US" sz="900" dirty="0"/>
              <a:t>.087</a:t>
            </a:r>
            <a:endParaRPr lang="en-DE" sz="900" dirty="0"/>
          </a:p>
        </p:txBody>
      </p:sp>
      <p:sp>
        <p:nvSpPr>
          <p:cNvPr id="137" name="TextBox 136">
            <a:extLst>
              <a:ext uri="{FF2B5EF4-FFF2-40B4-BE49-F238E27FC236}">
                <a16:creationId xmlns:a16="http://schemas.microsoft.com/office/drawing/2014/main" id="{93A58419-9536-7BEC-8777-79B99D17F773}"/>
              </a:ext>
            </a:extLst>
          </p:cNvPr>
          <p:cNvSpPr txBox="1"/>
          <p:nvPr/>
        </p:nvSpPr>
        <p:spPr>
          <a:xfrm>
            <a:off x="653033" y="3066950"/>
            <a:ext cx="453444" cy="126928"/>
          </a:xfrm>
          <a:prstGeom prst="rect">
            <a:avLst/>
          </a:prstGeom>
          <a:noFill/>
        </p:spPr>
        <p:txBody>
          <a:bodyPr wrap="square" rtlCol="0">
            <a:spAutoFit/>
          </a:bodyPr>
          <a:lstStyle/>
          <a:p>
            <a:r>
              <a:rPr lang="en-US" sz="900" dirty="0"/>
              <a:t>.048</a:t>
            </a:r>
          </a:p>
        </p:txBody>
      </p:sp>
      <p:sp>
        <p:nvSpPr>
          <p:cNvPr id="138" name="TextBox 137">
            <a:extLst>
              <a:ext uri="{FF2B5EF4-FFF2-40B4-BE49-F238E27FC236}">
                <a16:creationId xmlns:a16="http://schemas.microsoft.com/office/drawing/2014/main" id="{0CE00BB2-BA53-DDD7-6D40-F797CC40459A}"/>
              </a:ext>
            </a:extLst>
          </p:cNvPr>
          <p:cNvSpPr txBox="1"/>
          <p:nvPr/>
        </p:nvSpPr>
        <p:spPr>
          <a:xfrm>
            <a:off x="1024633" y="2863864"/>
            <a:ext cx="453444" cy="126928"/>
          </a:xfrm>
          <a:prstGeom prst="rect">
            <a:avLst/>
          </a:prstGeom>
          <a:noFill/>
        </p:spPr>
        <p:txBody>
          <a:bodyPr wrap="square" rtlCol="0">
            <a:spAutoFit/>
          </a:bodyPr>
          <a:lstStyle/>
          <a:p>
            <a:r>
              <a:rPr lang="en-US" sz="900" dirty="0"/>
              <a:t>.001</a:t>
            </a:r>
          </a:p>
        </p:txBody>
      </p:sp>
      <p:sp>
        <p:nvSpPr>
          <p:cNvPr id="139" name="TextBox 138">
            <a:extLst>
              <a:ext uri="{FF2B5EF4-FFF2-40B4-BE49-F238E27FC236}">
                <a16:creationId xmlns:a16="http://schemas.microsoft.com/office/drawing/2014/main" id="{146086A7-8F08-6726-04F3-7C07B89B61EF}"/>
              </a:ext>
            </a:extLst>
          </p:cNvPr>
          <p:cNvSpPr txBox="1"/>
          <p:nvPr/>
        </p:nvSpPr>
        <p:spPr>
          <a:xfrm>
            <a:off x="1592582" y="3831591"/>
            <a:ext cx="453444" cy="126928"/>
          </a:xfrm>
          <a:prstGeom prst="rect">
            <a:avLst/>
          </a:prstGeom>
          <a:noFill/>
        </p:spPr>
        <p:txBody>
          <a:bodyPr wrap="square" rtlCol="0">
            <a:spAutoFit/>
          </a:bodyPr>
          <a:lstStyle/>
          <a:p>
            <a:r>
              <a:rPr lang="en-US" sz="900" dirty="0"/>
              <a:t>.001</a:t>
            </a:r>
          </a:p>
        </p:txBody>
      </p:sp>
      <p:sp>
        <p:nvSpPr>
          <p:cNvPr id="140" name="TextBox 139">
            <a:extLst>
              <a:ext uri="{FF2B5EF4-FFF2-40B4-BE49-F238E27FC236}">
                <a16:creationId xmlns:a16="http://schemas.microsoft.com/office/drawing/2014/main" id="{C867D103-9735-BD08-5EEC-D015034469B6}"/>
              </a:ext>
            </a:extLst>
          </p:cNvPr>
          <p:cNvSpPr txBox="1"/>
          <p:nvPr/>
        </p:nvSpPr>
        <p:spPr>
          <a:xfrm>
            <a:off x="632731" y="2735234"/>
            <a:ext cx="453444" cy="126928"/>
          </a:xfrm>
          <a:prstGeom prst="rect">
            <a:avLst/>
          </a:prstGeom>
          <a:noFill/>
        </p:spPr>
        <p:txBody>
          <a:bodyPr wrap="square" rtlCol="0">
            <a:spAutoFit/>
          </a:bodyPr>
          <a:lstStyle/>
          <a:p>
            <a:r>
              <a:rPr lang="en-US" sz="900" dirty="0"/>
              <a:t>.001</a:t>
            </a:r>
            <a:endParaRPr lang="en-DE" sz="900" dirty="0"/>
          </a:p>
        </p:txBody>
      </p:sp>
      <p:cxnSp>
        <p:nvCxnSpPr>
          <p:cNvPr id="142" name="Straight Arrow Connector 141">
            <a:extLst>
              <a:ext uri="{FF2B5EF4-FFF2-40B4-BE49-F238E27FC236}">
                <a16:creationId xmlns:a16="http://schemas.microsoft.com/office/drawing/2014/main" id="{794F710F-526A-F5ED-01E7-555DDEE1F7FE}"/>
              </a:ext>
            </a:extLst>
          </p:cNvPr>
          <p:cNvCxnSpPr>
            <a:cxnSpLocks/>
            <a:stCxn id="37" idx="1"/>
          </p:cNvCxnSpPr>
          <p:nvPr/>
        </p:nvCxnSpPr>
        <p:spPr>
          <a:xfrm flipH="1" flipV="1">
            <a:off x="2956560" y="2973382"/>
            <a:ext cx="197448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5E4812BA-17C4-CD6D-8114-04B804566A9D}"/>
              </a:ext>
            </a:extLst>
          </p:cNvPr>
          <p:cNvSpPr txBox="1"/>
          <p:nvPr/>
        </p:nvSpPr>
        <p:spPr>
          <a:xfrm>
            <a:off x="3506140" y="2521703"/>
            <a:ext cx="1118448" cy="369332"/>
          </a:xfrm>
          <a:prstGeom prst="rect">
            <a:avLst/>
          </a:prstGeom>
          <a:noFill/>
        </p:spPr>
        <p:txBody>
          <a:bodyPr wrap="none" rtlCol="0">
            <a:spAutoFit/>
          </a:bodyPr>
          <a:lstStyle/>
          <a:p>
            <a:r>
              <a:rPr lang="en-US" dirty="0"/>
              <a:t>Z-Curve</a:t>
            </a:r>
            <a:endParaRPr lang="en-DE" dirty="0"/>
          </a:p>
        </p:txBody>
      </p:sp>
      <p:sp>
        <p:nvSpPr>
          <p:cNvPr id="145" name="TextBox 144">
            <a:extLst>
              <a:ext uri="{FF2B5EF4-FFF2-40B4-BE49-F238E27FC236}">
                <a16:creationId xmlns:a16="http://schemas.microsoft.com/office/drawing/2014/main" id="{A93E16CA-1575-4989-F29B-61206DB33BB2}"/>
              </a:ext>
            </a:extLst>
          </p:cNvPr>
          <p:cNvSpPr txBox="1"/>
          <p:nvPr/>
        </p:nvSpPr>
        <p:spPr>
          <a:xfrm>
            <a:off x="-166143" y="1117536"/>
            <a:ext cx="3869253" cy="646331"/>
          </a:xfrm>
          <a:prstGeom prst="rect">
            <a:avLst/>
          </a:prstGeom>
          <a:noFill/>
        </p:spPr>
        <p:txBody>
          <a:bodyPr wrap="square" rtlCol="0">
            <a:spAutoFit/>
          </a:bodyPr>
          <a:lstStyle/>
          <a:p>
            <a:pPr algn="ctr"/>
            <a:r>
              <a:rPr lang="en-US" u="sng" dirty="0"/>
              <a:t>The observable universe of 80% power</a:t>
            </a:r>
            <a:endParaRPr lang="en-DE" u="sng" dirty="0"/>
          </a:p>
        </p:txBody>
      </p:sp>
      <p:sp>
        <p:nvSpPr>
          <p:cNvPr id="146" name="TextBox 145">
            <a:extLst>
              <a:ext uri="{FF2B5EF4-FFF2-40B4-BE49-F238E27FC236}">
                <a16:creationId xmlns:a16="http://schemas.microsoft.com/office/drawing/2014/main" id="{19E5DAD3-EECD-C093-753B-CB76A66311CB}"/>
              </a:ext>
            </a:extLst>
          </p:cNvPr>
          <p:cNvSpPr txBox="1"/>
          <p:nvPr/>
        </p:nvSpPr>
        <p:spPr>
          <a:xfrm>
            <a:off x="4572000" y="1160461"/>
            <a:ext cx="4481047" cy="646331"/>
          </a:xfrm>
          <a:prstGeom prst="rect">
            <a:avLst/>
          </a:prstGeom>
          <a:noFill/>
        </p:spPr>
        <p:txBody>
          <a:bodyPr wrap="square" rtlCol="0">
            <a:spAutoFit/>
          </a:bodyPr>
          <a:lstStyle/>
          <a:p>
            <a:pPr algn="ctr"/>
            <a:r>
              <a:rPr lang="en-US" u="sng" dirty="0"/>
              <a:t>The </a:t>
            </a:r>
            <a:r>
              <a:rPr lang="en-US" b="1" i="1" u="sng" dirty="0">
                <a:solidFill>
                  <a:srgbClr val="FF0000"/>
                </a:solidFill>
              </a:rPr>
              <a:t>observed</a:t>
            </a:r>
            <a:r>
              <a:rPr lang="en-US" u="sng" dirty="0"/>
              <a:t> universe of </a:t>
            </a:r>
          </a:p>
          <a:p>
            <a:pPr algn="ctr"/>
            <a:r>
              <a:rPr lang="en-US" b="1" u="sng" dirty="0">
                <a:solidFill>
                  <a:srgbClr val="FF0000"/>
                </a:solidFill>
              </a:rPr>
              <a:t>&gt;</a:t>
            </a:r>
            <a:r>
              <a:rPr lang="en-US" u="sng" dirty="0"/>
              <a:t> 80% power</a:t>
            </a:r>
            <a:endParaRPr lang="en-DE" u="sng" dirty="0"/>
          </a:p>
        </p:txBody>
      </p:sp>
      <p:sp>
        <p:nvSpPr>
          <p:cNvPr id="149" name="Right Brace 148">
            <a:extLst>
              <a:ext uri="{FF2B5EF4-FFF2-40B4-BE49-F238E27FC236}">
                <a16:creationId xmlns:a16="http://schemas.microsoft.com/office/drawing/2014/main" id="{0D658A25-C02D-EB86-733C-00AD2FDB3E1D}"/>
              </a:ext>
            </a:extLst>
          </p:cNvPr>
          <p:cNvSpPr/>
          <p:nvPr/>
        </p:nvSpPr>
        <p:spPr>
          <a:xfrm rot="5400000">
            <a:off x="6457144" y="2095018"/>
            <a:ext cx="710758" cy="417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50" name="TextBox 149">
            <a:extLst>
              <a:ext uri="{FF2B5EF4-FFF2-40B4-BE49-F238E27FC236}">
                <a16:creationId xmlns:a16="http://schemas.microsoft.com/office/drawing/2014/main" id="{54DF3382-426D-81D6-106D-10AB103DFD5A}"/>
              </a:ext>
            </a:extLst>
          </p:cNvPr>
          <p:cNvSpPr txBox="1"/>
          <p:nvPr/>
        </p:nvSpPr>
        <p:spPr>
          <a:xfrm>
            <a:off x="2956560" y="4543219"/>
            <a:ext cx="6492239" cy="276999"/>
          </a:xfrm>
          <a:prstGeom prst="rect">
            <a:avLst/>
          </a:prstGeom>
          <a:noFill/>
        </p:spPr>
        <p:txBody>
          <a:bodyPr wrap="square" rtlCol="0">
            <a:spAutoFit/>
          </a:bodyPr>
          <a:lstStyle/>
          <a:p>
            <a:r>
              <a:rPr lang="en-US" sz="1200" dirty="0"/>
              <a:t>Significant / (significant + non-significant) = Observed Discovery Rate (</a:t>
            </a:r>
            <a:r>
              <a:rPr lang="en-US" sz="1200" b="1" dirty="0"/>
              <a:t>ODR</a:t>
            </a:r>
            <a:r>
              <a:rPr lang="en-US" sz="1200" dirty="0"/>
              <a:t>)</a:t>
            </a:r>
            <a:endParaRPr lang="en-DE" sz="1200" dirty="0"/>
          </a:p>
        </p:txBody>
      </p:sp>
      <p:sp>
        <p:nvSpPr>
          <p:cNvPr id="152" name="Rectangle 151">
            <a:extLst>
              <a:ext uri="{FF2B5EF4-FFF2-40B4-BE49-F238E27FC236}">
                <a16:creationId xmlns:a16="http://schemas.microsoft.com/office/drawing/2014/main" id="{E00B964F-C297-F579-D09F-C2B63D23DF31}"/>
              </a:ext>
            </a:extLst>
          </p:cNvPr>
          <p:cNvSpPr/>
          <p:nvPr/>
        </p:nvSpPr>
        <p:spPr>
          <a:xfrm>
            <a:off x="3017520" y="4477928"/>
            <a:ext cx="864888" cy="40445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59" name="Arrow: Bent 158">
            <a:extLst>
              <a:ext uri="{FF2B5EF4-FFF2-40B4-BE49-F238E27FC236}">
                <a16:creationId xmlns:a16="http://schemas.microsoft.com/office/drawing/2014/main" id="{90E826C1-7398-AB33-1B84-980FC6164D88}"/>
              </a:ext>
            </a:extLst>
          </p:cNvPr>
          <p:cNvSpPr/>
          <p:nvPr/>
        </p:nvSpPr>
        <p:spPr>
          <a:xfrm rot="16200000">
            <a:off x="1964152" y="3877146"/>
            <a:ext cx="710639" cy="1299827"/>
          </a:xfrm>
          <a:prstGeom prst="bentArrow">
            <a:avLst>
              <a:gd name="adj1" fmla="val 0"/>
              <a:gd name="adj2" fmla="val 13510"/>
              <a:gd name="adj3" fmla="val 14466"/>
              <a:gd name="adj4" fmla="val 43750"/>
            </a:avLst>
          </a:prstGeom>
          <a:noFill/>
          <a:ln w="190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0" name="TextBox 159">
            <a:extLst>
              <a:ext uri="{FF2B5EF4-FFF2-40B4-BE49-F238E27FC236}">
                <a16:creationId xmlns:a16="http://schemas.microsoft.com/office/drawing/2014/main" id="{AFAE4D99-7ED1-5AA9-F46B-808343B2F8DB}"/>
              </a:ext>
            </a:extLst>
          </p:cNvPr>
          <p:cNvSpPr txBox="1"/>
          <p:nvPr/>
        </p:nvSpPr>
        <p:spPr>
          <a:xfrm>
            <a:off x="134393" y="4731597"/>
            <a:ext cx="7340049" cy="646331"/>
          </a:xfrm>
          <a:prstGeom prst="rect">
            <a:avLst/>
          </a:prstGeom>
          <a:noFill/>
        </p:spPr>
        <p:txBody>
          <a:bodyPr wrap="square" rtlCol="0">
            <a:spAutoFit/>
          </a:bodyPr>
          <a:lstStyle/>
          <a:p>
            <a:r>
              <a:rPr lang="en-US" sz="1200" b="1" u="sng" dirty="0"/>
              <a:t>Z-Curve </a:t>
            </a:r>
            <a:r>
              <a:rPr lang="en-US" sz="1200" dirty="0"/>
              <a:t>	</a:t>
            </a:r>
          </a:p>
          <a:p>
            <a:pPr marL="171450" indent="-171450">
              <a:buFont typeface="Wingdings" panose="05000000000000000000" pitchFamily="2" charset="2"/>
              <a:buChar char="à"/>
            </a:pPr>
            <a:r>
              <a:rPr lang="en-US" sz="1200" dirty="0">
                <a:sym typeface="Wingdings" panose="05000000000000000000" pitchFamily="2" charset="2"/>
              </a:rPr>
              <a:t>significant / (significant + </a:t>
            </a:r>
            <a:r>
              <a:rPr lang="en-US" sz="1200" i="1" dirty="0">
                <a:sym typeface="Wingdings" panose="05000000000000000000" pitchFamily="2" charset="2"/>
              </a:rPr>
              <a:t>estimated non-significant) </a:t>
            </a:r>
            <a:r>
              <a:rPr lang="en-US" sz="1200" dirty="0">
                <a:sym typeface="Wingdings" panose="05000000000000000000" pitchFamily="2" charset="2"/>
              </a:rPr>
              <a:t>= Expected Discovery Rate (</a:t>
            </a:r>
            <a:r>
              <a:rPr lang="en-US" sz="1200" b="1" dirty="0">
                <a:sym typeface="Wingdings" panose="05000000000000000000" pitchFamily="2" charset="2"/>
              </a:rPr>
              <a:t>EDR</a:t>
            </a:r>
            <a:r>
              <a:rPr lang="en-US" sz="1200" dirty="0">
                <a:sym typeface="Wingdings" panose="05000000000000000000" pitchFamily="2" charset="2"/>
              </a:rPr>
              <a:t>)</a:t>
            </a:r>
          </a:p>
          <a:p>
            <a:pPr marL="171450" indent="-171450">
              <a:buFont typeface="Wingdings" panose="05000000000000000000" pitchFamily="2" charset="2"/>
              <a:buChar char="à"/>
            </a:pPr>
            <a:r>
              <a:rPr lang="en-US" sz="1200" i="1" dirty="0">
                <a:sym typeface="Wingdings" panose="05000000000000000000" pitchFamily="2" charset="2"/>
              </a:rPr>
              <a:t>Estimated </a:t>
            </a:r>
            <a:r>
              <a:rPr lang="en-US" sz="1200" dirty="0">
                <a:sym typeface="Wingdings" panose="05000000000000000000" pitchFamily="2" charset="2"/>
              </a:rPr>
              <a:t>power of significant findings = Expected Replication Rate (</a:t>
            </a:r>
            <a:r>
              <a:rPr lang="en-US" sz="1200" b="1" dirty="0">
                <a:sym typeface="Wingdings" panose="05000000000000000000" pitchFamily="2" charset="2"/>
              </a:rPr>
              <a:t>ERR</a:t>
            </a:r>
            <a:r>
              <a:rPr lang="en-US" sz="1200" dirty="0">
                <a:sym typeface="Wingdings" panose="05000000000000000000" pitchFamily="2" charset="2"/>
              </a:rPr>
              <a:t>)</a:t>
            </a:r>
            <a:endParaRPr lang="en-US" sz="1200" i="1" dirty="0">
              <a:sym typeface="Wingdings" panose="05000000000000000000" pitchFamily="2" charset="2"/>
            </a:endParaRPr>
          </a:p>
        </p:txBody>
      </p:sp>
      <p:cxnSp>
        <p:nvCxnSpPr>
          <p:cNvPr id="162" name="Straight Arrow Connector 161">
            <a:extLst>
              <a:ext uri="{FF2B5EF4-FFF2-40B4-BE49-F238E27FC236}">
                <a16:creationId xmlns:a16="http://schemas.microsoft.com/office/drawing/2014/main" id="{E957DDA1-FE3E-153D-AD88-808D194FBC3B}"/>
              </a:ext>
            </a:extLst>
          </p:cNvPr>
          <p:cNvCxnSpPr/>
          <p:nvPr/>
        </p:nvCxnSpPr>
        <p:spPr>
          <a:xfrm flipH="1">
            <a:off x="971738" y="4731597"/>
            <a:ext cx="847565" cy="15078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721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9" grpId="0" animBg="1"/>
      <p:bldP spid="150" grpId="0"/>
      <p:bldP spid="152" grpId="0" animBg="1"/>
      <p:bldP spid="159" grpId="0" animBg="1"/>
      <p:bldP spid="1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980D6-2EF6-B17F-5524-8203CAEDC2E4}"/>
            </a:ext>
          </a:extLst>
        </p:cNvPr>
        <p:cNvGrpSpPr/>
        <p:nvPr/>
      </p:nvGrpSpPr>
      <p:grpSpPr>
        <a:xfrm>
          <a:off x="0" y="0"/>
          <a:ext cx="0" cy="0"/>
          <a:chOff x="0" y="0"/>
          <a:chExt cx="0" cy="0"/>
        </a:xfrm>
      </p:grpSpPr>
      <p:pic>
        <p:nvPicPr>
          <p:cNvPr id="35" name="Picture 34" descr="A open book with white pages&#10;&#10;Description automatically generated">
            <a:extLst>
              <a:ext uri="{FF2B5EF4-FFF2-40B4-BE49-F238E27FC236}">
                <a16:creationId xmlns:a16="http://schemas.microsoft.com/office/drawing/2014/main" id="{A4DCA684-4BF2-49A0-714F-7C95BE235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41" y="1325132"/>
            <a:ext cx="3611467" cy="1931076"/>
          </a:xfrm>
          <a:prstGeom prst="rect">
            <a:avLst/>
          </a:prstGeom>
        </p:spPr>
      </p:pic>
      <p:sp>
        <p:nvSpPr>
          <p:cNvPr id="5" name="Title 4">
            <a:extLst>
              <a:ext uri="{FF2B5EF4-FFF2-40B4-BE49-F238E27FC236}">
                <a16:creationId xmlns:a16="http://schemas.microsoft.com/office/drawing/2014/main" id="{9497573F-08A4-78F8-F1F9-5AAA6768FAA0}"/>
              </a:ext>
            </a:extLst>
          </p:cNvPr>
          <p:cNvSpPr>
            <a:spLocks noGrp="1"/>
          </p:cNvSpPr>
          <p:nvPr>
            <p:ph type="title"/>
          </p:nvPr>
        </p:nvSpPr>
        <p:spPr/>
        <p:txBody>
          <a:bodyPr/>
          <a:lstStyle/>
          <a:p>
            <a:r>
              <a:rPr lang="en-US" dirty="0"/>
              <a:t>Conceptual Introduction to Z-Curve</a:t>
            </a:r>
            <a:endParaRPr lang="en-DE" dirty="0"/>
          </a:p>
        </p:txBody>
      </p:sp>
      <p:grpSp>
        <p:nvGrpSpPr>
          <p:cNvPr id="41" name="Group 40">
            <a:extLst>
              <a:ext uri="{FF2B5EF4-FFF2-40B4-BE49-F238E27FC236}">
                <a16:creationId xmlns:a16="http://schemas.microsoft.com/office/drawing/2014/main" id="{4D5414E5-B497-06AA-9A2D-BC0F75555F69}"/>
              </a:ext>
            </a:extLst>
          </p:cNvPr>
          <p:cNvGrpSpPr/>
          <p:nvPr/>
        </p:nvGrpSpPr>
        <p:grpSpPr>
          <a:xfrm>
            <a:off x="2371353" y="1741314"/>
            <a:ext cx="1162168" cy="1013890"/>
            <a:chOff x="2371353" y="1741314"/>
            <a:chExt cx="1162168" cy="1013890"/>
          </a:xfrm>
        </p:grpSpPr>
        <p:sp>
          <p:nvSpPr>
            <p:cNvPr id="14" name="TextBox 13">
              <a:extLst>
                <a:ext uri="{FF2B5EF4-FFF2-40B4-BE49-F238E27FC236}">
                  <a16:creationId xmlns:a16="http://schemas.microsoft.com/office/drawing/2014/main" id="{A53BD66A-D632-F24F-8151-C3AC5515EA31}"/>
                </a:ext>
              </a:extLst>
            </p:cNvPr>
            <p:cNvSpPr txBox="1"/>
            <p:nvPr/>
          </p:nvSpPr>
          <p:spPr>
            <a:xfrm>
              <a:off x="3080077" y="2628276"/>
              <a:ext cx="453444" cy="126928"/>
            </a:xfrm>
            <a:prstGeom prst="rect">
              <a:avLst/>
            </a:prstGeom>
            <a:noFill/>
          </p:spPr>
          <p:txBody>
            <a:bodyPr wrap="square" rtlCol="0">
              <a:spAutoFit/>
            </a:bodyPr>
            <a:lstStyle/>
            <a:p>
              <a:r>
                <a:rPr lang="en-US" sz="900" dirty="0"/>
                <a:t>.059</a:t>
              </a:r>
            </a:p>
          </p:txBody>
        </p:sp>
        <p:sp>
          <p:nvSpPr>
            <p:cNvPr id="15" name="TextBox 14">
              <a:extLst>
                <a:ext uri="{FF2B5EF4-FFF2-40B4-BE49-F238E27FC236}">
                  <a16:creationId xmlns:a16="http://schemas.microsoft.com/office/drawing/2014/main" id="{B7BEF12C-F301-959D-EC0F-7102342F5819}"/>
                </a:ext>
              </a:extLst>
            </p:cNvPr>
            <p:cNvSpPr txBox="1"/>
            <p:nvPr/>
          </p:nvSpPr>
          <p:spPr>
            <a:xfrm>
              <a:off x="2972906" y="1783078"/>
              <a:ext cx="453444" cy="126928"/>
            </a:xfrm>
            <a:prstGeom prst="rect">
              <a:avLst/>
            </a:prstGeom>
            <a:noFill/>
          </p:spPr>
          <p:txBody>
            <a:bodyPr wrap="square" rtlCol="0">
              <a:spAutoFit/>
            </a:bodyPr>
            <a:lstStyle/>
            <a:p>
              <a:r>
                <a:rPr lang="en-US" sz="900" dirty="0"/>
                <a:t>.077</a:t>
              </a:r>
              <a:endParaRPr lang="en-DE" sz="900" dirty="0"/>
            </a:p>
          </p:txBody>
        </p:sp>
        <p:sp>
          <p:nvSpPr>
            <p:cNvPr id="21" name="TextBox 20">
              <a:extLst>
                <a:ext uri="{FF2B5EF4-FFF2-40B4-BE49-F238E27FC236}">
                  <a16:creationId xmlns:a16="http://schemas.microsoft.com/office/drawing/2014/main" id="{5202899C-6BE2-486E-C479-452A71109C87}"/>
                </a:ext>
              </a:extLst>
            </p:cNvPr>
            <p:cNvSpPr txBox="1"/>
            <p:nvPr/>
          </p:nvSpPr>
          <p:spPr>
            <a:xfrm>
              <a:off x="2392827" y="1741314"/>
              <a:ext cx="453444" cy="126928"/>
            </a:xfrm>
            <a:prstGeom prst="rect">
              <a:avLst/>
            </a:prstGeom>
            <a:noFill/>
          </p:spPr>
          <p:txBody>
            <a:bodyPr wrap="square" rtlCol="0">
              <a:spAutoFit/>
            </a:bodyPr>
            <a:lstStyle/>
            <a:p>
              <a:r>
                <a:rPr lang="en-US" sz="900" dirty="0"/>
                <a:t>.181</a:t>
              </a:r>
              <a:endParaRPr lang="en-DE" sz="900" dirty="0"/>
            </a:p>
          </p:txBody>
        </p:sp>
        <p:sp>
          <p:nvSpPr>
            <p:cNvPr id="22" name="TextBox 21">
              <a:extLst>
                <a:ext uri="{FF2B5EF4-FFF2-40B4-BE49-F238E27FC236}">
                  <a16:creationId xmlns:a16="http://schemas.microsoft.com/office/drawing/2014/main" id="{ECBC509F-3263-5CAD-C679-F4D365D06A37}"/>
                </a:ext>
              </a:extLst>
            </p:cNvPr>
            <p:cNvSpPr txBox="1"/>
            <p:nvPr/>
          </p:nvSpPr>
          <p:spPr>
            <a:xfrm>
              <a:off x="2371353" y="2267742"/>
              <a:ext cx="453444" cy="126928"/>
            </a:xfrm>
            <a:prstGeom prst="rect">
              <a:avLst/>
            </a:prstGeom>
            <a:noFill/>
          </p:spPr>
          <p:txBody>
            <a:bodyPr wrap="square" rtlCol="0">
              <a:spAutoFit/>
            </a:bodyPr>
            <a:lstStyle/>
            <a:p>
              <a:r>
                <a:rPr lang="en-US" sz="900" dirty="0"/>
                <a:t>.329</a:t>
              </a:r>
              <a:endParaRPr lang="en-DE" sz="900" dirty="0"/>
            </a:p>
          </p:txBody>
        </p:sp>
      </p:grpSp>
      <p:sp>
        <p:nvSpPr>
          <p:cNvPr id="7" name="TextBox 6">
            <a:extLst>
              <a:ext uri="{FF2B5EF4-FFF2-40B4-BE49-F238E27FC236}">
                <a16:creationId xmlns:a16="http://schemas.microsoft.com/office/drawing/2014/main" id="{921FF147-ED15-A129-2722-2128F572A72C}"/>
              </a:ext>
            </a:extLst>
          </p:cNvPr>
          <p:cNvSpPr txBox="1"/>
          <p:nvPr/>
        </p:nvSpPr>
        <p:spPr>
          <a:xfrm>
            <a:off x="1307499" y="1792517"/>
            <a:ext cx="453444" cy="230832"/>
          </a:xfrm>
          <a:prstGeom prst="rect">
            <a:avLst/>
          </a:prstGeom>
          <a:noFill/>
        </p:spPr>
        <p:txBody>
          <a:bodyPr wrap="square" rtlCol="0">
            <a:spAutoFit/>
          </a:bodyPr>
          <a:lstStyle/>
          <a:p>
            <a:r>
              <a:rPr lang="en-US" sz="900" dirty="0"/>
              <a:t>.003</a:t>
            </a:r>
          </a:p>
        </p:txBody>
      </p:sp>
      <p:sp>
        <p:nvSpPr>
          <p:cNvPr id="8" name="TextBox 7">
            <a:extLst>
              <a:ext uri="{FF2B5EF4-FFF2-40B4-BE49-F238E27FC236}">
                <a16:creationId xmlns:a16="http://schemas.microsoft.com/office/drawing/2014/main" id="{00FB41D0-B82C-E8CF-59A5-65A19EFEBF3C}"/>
              </a:ext>
            </a:extLst>
          </p:cNvPr>
          <p:cNvSpPr txBox="1"/>
          <p:nvPr/>
        </p:nvSpPr>
        <p:spPr>
          <a:xfrm>
            <a:off x="1249737" y="2244421"/>
            <a:ext cx="453444" cy="126928"/>
          </a:xfrm>
          <a:prstGeom prst="rect">
            <a:avLst/>
          </a:prstGeom>
          <a:noFill/>
        </p:spPr>
        <p:txBody>
          <a:bodyPr wrap="square" rtlCol="0">
            <a:spAutoFit/>
          </a:bodyPr>
          <a:lstStyle/>
          <a:p>
            <a:r>
              <a:rPr lang="en-US" sz="900" dirty="0"/>
              <a:t>.011</a:t>
            </a:r>
          </a:p>
        </p:txBody>
      </p:sp>
      <p:sp>
        <p:nvSpPr>
          <p:cNvPr id="9" name="TextBox 8">
            <a:extLst>
              <a:ext uri="{FF2B5EF4-FFF2-40B4-BE49-F238E27FC236}">
                <a16:creationId xmlns:a16="http://schemas.microsoft.com/office/drawing/2014/main" id="{BBA083C9-8A8F-EA16-5D07-371AE7697F28}"/>
              </a:ext>
            </a:extLst>
          </p:cNvPr>
          <p:cNvSpPr txBox="1"/>
          <p:nvPr/>
        </p:nvSpPr>
        <p:spPr>
          <a:xfrm>
            <a:off x="1227317" y="2005217"/>
            <a:ext cx="453444" cy="126928"/>
          </a:xfrm>
          <a:prstGeom prst="rect">
            <a:avLst/>
          </a:prstGeom>
          <a:noFill/>
        </p:spPr>
        <p:txBody>
          <a:bodyPr wrap="square" rtlCol="0">
            <a:spAutoFit/>
          </a:bodyPr>
          <a:lstStyle/>
          <a:p>
            <a:r>
              <a:rPr lang="en-US" sz="900" dirty="0"/>
              <a:t>.013</a:t>
            </a:r>
            <a:endParaRPr lang="en-DE" sz="900" dirty="0"/>
          </a:p>
        </p:txBody>
      </p:sp>
      <p:sp>
        <p:nvSpPr>
          <p:cNvPr id="10" name="TextBox 9">
            <a:extLst>
              <a:ext uri="{FF2B5EF4-FFF2-40B4-BE49-F238E27FC236}">
                <a16:creationId xmlns:a16="http://schemas.microsoft.com/office/drawing/2014/main" id="{98342ABF-2F00-7833-1971-65DDF0C89E55}"/>
              </a:ext>
            </a:extLst>
          </p:cNvPr>
          <p:cNvSpPr txBox="1"/>
          <p:nvPr/>
        </p:nvSpPr>
        <p:spPr>
          <a:xfrm>
            <a:off x="1227317" y="1556084"/>
            <a:ext cx="453444" cy="230832"/>
          </a:xfrm>
          <a:prstGeom prst="rect">
            <a:avLst/>
          </a:prstGeom>
          <a:noFill/>
        </p:spPr>
        <p:txBody>
          <a:bodyPr wrap="square" rtlCol="0">
            <a:spAutoFit/>
          </a:bodyPr>
          <a:lstStyle/>
          <a:p>
            <a:r>
              <a:rPr lang="en-US" sz="900" dirty="0"/>
              <a:t>.006</a:t>
            </a:r>
            <a:endParaRPr lang="en-DE" sz="900" dirty="0"/>
          </a:p>
        </p:txBody>
      </p:sp>
      <p:sp>
        <p:nvSpPr>
          <p:cNvPr id="12" name="TextBox 11">
            <a:extLst>
              <a:ext uri="{FF2B5EF4-FFF2-40B4-BE49-F238E27FC236}">
                <a16:creationId xmlns:a16="http://schemas.microsoft.com/office/drawing/2014/main" id="{4C248A35-ED08-35D6-1BCF-0B698E290930}"/>
              </a:ext>
            </a:extLst>
          </p:cNvPr>
          <p:cNvSpPr txBox="1"/>
          <p:nvPr/>
        </p:nvSpPr>
        <p:spPr>
          <a:xfrm>
            <a:off x="3081912" y="2219497"/>
            <a:ext cx="453444" cy="126928"/>
          </a:xfrm>
          <a:prstGeom prst="rect">
            <a:avLst/>
          </a:prstGeom>
          <a:noFill/>
        </p:spPr>
        <p:txBody>
          <a:bodyPr wrap="square" rtlCol="0">
            <a:spAutoFit/>
          </a:bodyPr>
          <a:lstStyle/>
          <a:p>
            <a:r>
              <a:rPr lang="en-US" sz="900" dirty="0"/>
              <a:t>.010</a:t>
            </a:r>
          </a:p>
        </p:txBody>
      </p:sp>
      <p:sp>
        <p:nvSpPr>
          <p:cNvPr id="13" name="TextBox 12">
            <a:extLst>
              <a:ext uri="{FF2B5EF4-FFF2-40B4-BE49-F238E27FC236}">
                <a16:creationId xmlns:a16="http://schemas.microsoft.com/office/drawing/2014/main" id="{1683F9BE-0C55-D3EC-2156-A54D34E6E234}"/>
              </a:ext>
            </a:extLst>
          </p:cNvPr>
          <p:cNvSpPr txBox="1"/>
          <p:nvPr/>
        </p:nvSpPr>
        <p:spPr>
          <a:xfrm>
            <a:off x="3044197" y="2006028"/>
            <a:ext cx="453444" cy="230832"/>
          </a:xfrm>
          <a:prstGeom prst="rect">
            <a:avLst/>
          </a:prstGeom>
          <a:noFill/>
        </p:spPr>
        <p:txBody>
          <a:bodyPr wrap="square" rtlCol="0">
            <a:spAutoFit/>
          </a:bodyPr>
          <a:lstStyle/>
          <a:p>
            <a:r>
              <a:rPr lang="en-US" sz="900" dirty="0"/>
              <a:t>.023</a:t>
            </a:r>
          </a:p>
        </p:txBody>
      </p:sp>
      <p:sp>
        <p:nvSpPr>
          <p:cNvPr id="16" name="TextBox 15">
            <a:extLst>
              <a:ext uri="{FF2B5EF4-FFF2-40B4-BE49-F238E27FC236}">
                <a16:creationId xmlns:a16="http://schemas.microsoft.com/office/drawing/2014/main" id="{910036DC-9A22-3F75-F716-5FA871840B3E}"/>
              </a:ext>
            </a:extLst>
          </p:cNvPr>
          <p:cNvSpPr txBox="1"/>
          <p:nvPr/>
        </p:nvSpPr>
        <p:spPr>
          <a:xfrm>
            <a:off x="2963933" y="1486390"/>
            <a:ext cx="453444" cy="126928"/>
          </a:xfrm>
          <a:prstGeom prst="rect">
            <a:avLst/>
          </a:prstGeom>
          <a:noFill/>
        </p:spPr>
        <p:txBody>
          <a:bodyPr wrap="square" rtlCol="0">
            <a:spAutoFit/>
          </a:bodyPr>
          <a:lstStyle/>
          <a:p>
            <a:r>
              <a:rPr lang="en-US" sz="900" dirty="0"/>
              <a:t>.033</a:t>
            </a:r>
            <a:endParaRPr lang="en-DE" sz="900" dirty="0"/>
          </a:p>
        </p:txBody>
      </p:sp>
      <p:sp>
        <p:nvSpPr>
          <p:cNvPr id="18" name="TextBox 17">
            <a:extLst>
              <a:ext uri="{FF2B5EF4-FFF2-40B4-BE49-F238E27FC236}">
                <a16:creationId xmlns:a16="http://schemas.microsoft.com/office/drawing/2014/main" id="{21593C4F-5BD7-9BC8-8E44-841896EA7388}"/>
              </a:ext>
            </a:extLst>
          </p:cNvPr>
          <p:cNvSpPr txBox="1"/>
          <p:nvPr/>
        </p:nvSpPr>
        <p:spPr>
          <a:xfrm>
            <a:off x="2368028" y="2575316"/>
            <a:ext cx="453444" cy="126928"/>
          </a:xfrm>
          <a:prstGeom prst="rect">
            <a:avLst/>
          </a:prstGeom>
          <a:noFill/>
        </p:spPr>
        <p:txBody>
          <a:bodyPr wrap="square" rtlCol="0">
            <a:spAutoFit/>
          </a:bodyPr>
          <a:lstStyle/>
          <a:p>
            <a:r>
              <a:rPr lang="en-US" sz="900" dirty="0"/>
              <a:t>.003</a:t>
            </a:r>
            <a:endParaRPr lang="en-DE" sz="900" dirty="0"/>
          </a:p>
        </p:txBody>
      </p:sp>
      <p:sp>
        <p:nvSpPr>
          <p:cNvPr id="19" name="TextBox 18">
            <a:extLst>
              <a:ext uri="{FF2B5EF4-FFF2-40B4-BE49-F238E27FC236}">
                <a16:creationId xmlns:a16="http://schemas.microsoft.com/office/drawing/2014/main" id="{4CF69435-2240-FE7E-C219-CF4C12B5D4F8}"/>
              </a:ext>
            </a:extLst>
          </p:cNvPr>
          <p:cNvSpPr txBox="1"/>
          <p:nvPr/>
        </p:nvSpPr>
        <p:spPr>
          <a:xfrm>
            <a:off x="2426403" y="1936384"/>
            <a:ext cx="453444" cy="126928"/>
          </a:xfrm>
          <a:prstGeom prst="rect">
            <a:avLst/>
          </a:prstGeom>
          <a:noFill/>
        </p:spPr>
        <p:txBody>
          <a:bodyPr wrap="square" rtlCol="0">
            <a:spAutoFit/>
          </a:bodyPr>
          <a:lstStyle/>
          <a:p>
            <a:r>
              <a:rPr lang="en-US" sz="900" dirty="0"/>
              <a:t>.004</a:t>
            </a:r>
            <a:endParaRPr lang="en-DE" sz="900" dirty="0"/>
          </a:p>
        </p:txBody>
      </p:sp>
      <p:sp>
        <p:nvSpPr>
          <p:cNvPr id="20" name="TextBox 19">
            <a:extLst>
              <a:ext uri="{FF2B5EF4-FFF2-40B4-BE49-F238E27FC236}">
                <a16:creationId xmlns:a16="http://schemas.microsoft.com/office/drawing/2014/main" id="{95E2527A-3D57-68D2-A686-7C66394693EC}"/>
              </a:ext>
            </a:extLst>
          </p:cNvPr>
          <p:cNvSpPr txBox="1"/>
          <p:nvPr/>
        </p:nvSpPr>
        <p:spPr>
          <a:xfrm>
            <a:off x="2380174" y="1433143"/>
            <a:ext cx="453444" cy="126928"/>
          </a:xfrm>
          <a:prstGeom prst="rect">
            <a:avLst/>
          </a:prstGeom>
          <a:noFill/>
        </p:spPr>
        <p:txBody>
          <a:bodyPr wrap="square" rtlCol="0">
            <a:spAutoFit/>
          </a:bodyPr>
          <a:lstStyle/>
          <a:p>
            <a:r>
              <a:rPr lang="en-US" sz="900" dirty="0"/>
              <a:t>.007</a:t>
            </a:r>
            <a:endParaRPr lang="en-DE" sz="900" dirty="0"/>
          </a:p>
        </p:txBody>
      </p:sp>
      <p:sp>
        <p:nvSpPr>
          <p:cNvPr id="24" name="TextBox 23">
            <a:extLst>
              <a:ext uri="{FF2B5EF4-FFF2-40B4-BE49-F238E27FC236}">
                <a16:creationId xmlns:a16="http://schemas.microsoft.com/office/drawing/2014/main" id="{7B386D34-B189-EA3A-4325-AA91C22CE346}"/>
              </a:ext>
            </a:extLst>
          </p:cNvPr>
          <p:cNvSpPr txBox="1"/>
          <p:nvPr/>
        </p:nvSpPr>
        <p:spPr>
          <a:xfrm>
            <a:off x="1562632" y="2079208"/>
            <a:ext cx="453444" cy="126928"/>
          </a:xfrm>
          <a:prstGeom prst="rect">
            <a:avLst/>
          </a:prstGeom>
          <a:noFill/>
        </p:spPr>
        <p:txBody>
          <a:bodyPr wrap="square" rtlCol="0">
            <a:spAutoFit/>
          </a:bodyPr>
          <a:lstStyle/>
          <a:p>
            <a:r>
              <a:rPr lang="en-US" sz="900" dirty="0"/>
              <a:t>.002</a:t>
            </a:r>
            <a:endParaRPr lang="en-DE" sz="900" dirty="0"/>
          </a:p>
        </p:txBody>
      </p:sp>
      <p:sp>
        <p:nvSpPr>
          <p:cNvPr id="25" name="TextBox 24">
            <a:extLst>
              <a:ext uri="{FF2B5EF4-FFF2-40B4-BE49-F238E27FC236}">
                <a16:creationId xmlns:a16="http://schemas.microsoft.com/office/drawing/2014/main" id="{5E31C378-CFB7-57A8-816C-2BAB83DA8563}"/>
              </a:ext>
            </a:extLst>
          </p:cNvPr>
          <p:cNvSpPr txBox="1"/>
          <p:nvPr/>
        </p:nvSpPr>
        <p:spPr>
          <a:xfrm>
            <a:off x="1394295" y="1433143"/>
            <a:ext cx="453444" cy="230832"/>
          </a:xfrm>
          <a:prstGeom prst="rect">
            <a:avLst/>
          </a:prstGeom>
          <a:noFill/>
        </p:spPr>
        <p:txBody>
          <a:bodyPr wrap="square" rtlCol="0">
            <a:spAutoFit/>
          </a:bodyPr>
          <a:lstStyle/>
          <a:p>
            <a:r>
              <a:rPr lang="en-US" sz="900" dirty="0"/>
              <a:t>.047</a:t>
            </a:r>
            <a:endParaRPr lang="en-DE" sz="900" dirty="0"/>
          </a:p>
        </p:txBody>
      </p:sp>
      <p:sp>
        <p:nvSpPr>
          <p:cNvPr id="26" name="TextBox 25">
            <a:extLst>
              <a:ext uri="{FF2B5EF4-FFF2-40B4-BE49-F238E27FC236}">
                <a16:creationId xmlns:a16="http://schemas.microsoft.com/office/drawing/2014/main" id="{29C7D041-A752-6D56-8D47-7DDE9B3329A4}"/>
              </a:ext>
            </a:extLst>
          </p:cNvPr>
          <p:cNvSpPr txBox="1"/>
          <p:nvPr/>
        </p:nvSpPr>
        <p:spPr>
          <a:xfrm>
            <a:off x="1476450" y="1694428"/>
            <a:ext cx="453444" cy="230832"/>
          </a:xfrm>
          <a:prstGeom prst="rect">
            <a:avLst/>
          </a:prstGeom>
          <a:noFill/>
        </p:spPr>
        <p:txBody>
          <a:bodyPr wrap="square" rtlCol="0">
            <a:spAutoFit/>
          </a:bodyPr>
          <a:lstStyle/>
          <a:p>
            <a:r>
              <a:rPr lang="en-US" sz="900" dirty="0"/>
              <a:t>.012</a:t>
            </a:r>
            <a:endParaRPr lang="en-DE" sz="900" dirty="0"/>
          </a:p>
        </p:txBody>
      </p:sp>
      <p:sp>
        <p:nvSpPr>
          <p:cNvPr id="27" name="TextBox 26">
            <a:extLst>
              <a:ext uri="{FF2B5EF4-FFF2-40B4-BE49-F238E27FC236}">
                <a16:creationId xmlns:a16="http://schemas.microsoft.com/office/drawing/2014/main" id="{F6114FE7-C286-F14E-10FF-D8FA0FA3C66D}"/>
              </a:ext>
            </a:extLst>
          </p:cNvPr>
          <p:cNvSpPr txBox="1"/>
          <p:nvPr/>
        </p:nvSpPr>
        <p:spPr>
          <a:xfrm>
            <a:off x="1608861" y="2730572"/>
            <a:ext cx="453444" cy="126928"/>
          </a:xfrm>
          <a:prstGeom prst="rect">
            <a:avLst/>
          </a:prstGeom>
          <a:noFill/>
        </p:spPr>
        <p:txBody>
          <a:bodyPr wrap="square" rtlCol="0">
            <a:spAutoFit/>
          </a:bodyPr>
          <a:lstStyle/>
          <a:p>
            <a:r>
              <a:rPr lang="en-US" sz="900" dirty="0"/>
              <a:t>.048</a:t>
            </a:r>
          </a:p>
        </p:txBody>
      </p:sp>
      <p:sp>
        <p:nvSpPr>
          <p:cNvPr id="29" name="TextBox 28">
            <a:extLst>
              <a:ext uri="{FF2B5EF4-FFF2-40B4-BE49-F238E27FC236}">
                <a16:creationId xmlns:a16="http://schemas.microsoft.com/office/drawing/2014/main" id="{F330911F-B703-7DF3-7CD4-D09694126895}"/>
              </a:ext>
            </a:extLst>
          </p:cNvPr>
          <p:cNvSpPr txBox="1"/>
          <p:nvPr/>
        </p:nvSpPr>
        <p:spPr>
          <a:xfrm>
            <a:off x="653832" y="2533266"/>
            <a:ext cx="453444" cy="126928"/>
          </a:xfrm>
          <a:prstGeom prst="rect">
            <a:avLst/>
          </a:prstGeom>
          <a:noFill/>
        </p:spPr>
        <p:txBody>
          <a:bodyPr wrap="square" rtlCol="0">
            <a:spAutoFit/>
          </a:bodyPr>
          <a:lstStyle/>
          <a:p>
            <a:r>
              <a:rPr lang="en-US" sz="900" dirty="0"/>
              <a:t>.019</a:t>
            </a:r>
            <a:endParaRPr lang="en-DE" sz="900" dirty="0"/>
          </a:p>
        </p:txBody>
      </p:sp>
      <p:sp>
        <p:nvSpPr>
          <p:cNvPr id="30" name="TextBox 29">
            <a:extLst>
              <a:ext uri="{FF2B5EF4-FFF2-40B4-BE49-F238E27FC236}">
                <a16:creationId xmlns:a16="http://schemas.microsoft.com/office/drawing/2014/main" id="{0EA07579-95EA-1A4F-8764-B39882D4CC99}"/>
              </a:ext>
            </a:extLst>
          </p:cNvPr>
          <p:cNvSpPr txBox="1"/>
          <p:nvPr/>
        </p:nvSpPr>
        <p:spPr>
          <a:xfrm>
            <a:off x="686475" y="1749078"/>
            <a:ext cx="671557" cy="230832"/>
          </a:xfrm>
          <a:prstGeom prst="rect">
            <a:avLst/>
          </a:prstGeom>
          <a:noFill/>
        </p:spPr>
        <p:txBody>
          <a:bodyPr wrap="square" rtlCol="0">
            <a:spAutoFit/>
          </a:bodyPr>
          <a:lstStyle/>
          <a:p>
            <a:r>
              <a:rPr lang="en-US" sz="900" dirty="0"/>
              <a:t>.023</a:t>
            </a:r>
            <a:endParaRPr lang="en-DE" sz="900" dirty="0"/>
          </a:p>
        </p:txBody>
      </p:sp>
      <p:sp>
        <p:nvSpPr>
          <p:cNvPr id="31" name="TextBox 30">
            <a:extLst>
              <a:ext uri="{FF2B5EF4-FFF2-40B4-BE49-F238E27FC236}">
                <a16:creationId xmlns:a16="http://schemas.microsoft.com/office/drawing/2014/main" id="{B801C6B3-E3B2-E56D-6B20-745F167A21A9}"/>
              </a:ext>
            </a:extLst>
          </p:cNvPr>
          <p:cNvSpPr txBox="1"/>
          <p:nvPr/>
        </p:nvSpPr>
        <p:spPr>
          <a:xfrm>
            <a:off x="697469" y="1501133"/>
            <a:ext cx="453444" cy="126928"/>
          </a:xfrm>
          <a:prstGeom prst="rect">
            <a:avLst/>
          </a:prstGeom>
          <a:noFill/>
        </p:spPr>
        <p:txBody>
          <a:bodyPr wrap="square" rtlCol="0">
            <a:spAutoFit/>
          </a:bodyPr>
          <a:lstStyle/>
          <a:p>
            <a:r>
              <a:rPr lang="en-US" sz="900" dirty="0"/>
              <a:t>.001</a:t>
            </a:r>
          </a:p>
        </p:txBody>
      </p:sp>
      <p:sp>
        <p:nvSpPr>
          <p:cNvPr id="32" name="TextBox 31">
            <a:extLst>
              <a:ext uri="{FF2B5EF4-FFF2-40B4-BE49-F238E27FC236}">
                <a16:creationId xmlns:a16="http://schemas.microsoft.com/office/drawing/2014/main" id="{27B96BB7-F0C3-BC1C-AEAD-0A065BEF39D7}"/>
              </a:ext>
            </a:extLst>
          </p:cNvPr>
          <p:cNvSpPr txBox="1"/>
          <p:nvPr/>
        </p:nvSpPr>
        <p:spPr>
          <a:xfrm>
            <a:off x="686475" y="2272500"/>
            <a:ext cx="453444" cy="126928"/>
          </a:xfrm>
          <a:prstGeom prst="rect">
            <a:avLst/>
          </a:prstGeom>
          <a:noFill/>
        </p:spPr>
        <p:txBody>
          <a:bodyPr wrap="square" rtlCol="0">
            <a:spAutoFit/>
          </a:bodyPr>
          <a:lstStyle/>
          <a:p>
            <a:r>
              <a:rPr lang="en-US" sz="900" dirty="0"/>
              <a:t>.001</a:t>
            </a:r>
          </a:p>
        </p:txBody>
      </p:sp>
      <p:sp>
        <p:nvSpPr>
          <p:cNvPr id="33" name="TextBox 32">
            <a:extLst>
              <a:ext uri="{FF2B5EF4-FFF2-40B4-BE49-F238E27FC236}">
                <a16:creationId xmlns:a16="http://schemas.microsoft.com/office/drawing/2014/main" id="{747D968C-1E6F-EF10-FF3E-3F4F67A171DA}"/>
              </a:ext>
            </a:extLst>
          </p:cNvPr>
          <p:cNvSpPr txBox="1"/>
          <p:nvPr/>
        </p:nvSpPr>
        <p:spPr>
          <a:xfrm>
            <a:off x="947547" y="2066001"/>
            <a:ext cx="453444" cy="230832"/>
          </a:xfrm>
          <a:prstGeom prst="rect">
            <a:avLst/>
          </a:prstGeom>
          <a:noFill/>
        </p:spPr>
        <p:txBody>
          <a:bodyPr wrap="square" rtlCol="0">
            <a:spAutoFit/>
          </a:bodyPr>
          <a:lstStyle/>
          <a:p>
            <a:r>
              <a:rPr lang="en-US" sz="900" dirty="0">
                <a:solidFill>
                  <a:srgbClr val="FF0000"/>
                </a:solidFill>
              </a:rPr>
              <a:t>.049</a:t>
            </a:r>
            <a:endParaRPr lang="en-DE" sz="900" dirty="0">
              <a:solidFill>
                <a:srgbClr val="FF0000"/>
              </a:solidFill>
            </a:endParaRPr>
          </a:p>
        </p:txBody>
      </p:sp>
      <p:sp>
        <p:nvSpPr>
          <p:cNvPr id="36" name="TextBox 35">
            <a:extLst>
              <a:ext uri="{FF2B5EF4-FFF2-40B4-BE49-F238E27FC236}">
                <a16:creationId xmlns:a16="http://schemas.microsoft.com/office/drawing/2014/main" id="{08595CBE-B483-4B04-7FD1-87975778358D}"/>
              </a:ext>
            </a:extLst>
          </p:cNvPr>
          <p:cNvSpPr txBox="1"/>
          <p:nvPr/>
        </p:nvSpPr>
        <p:spPr>
          <a:xfrm>
            <a:off x="1605148" y="2371349"/>
            <a:ext cx="453444" cy="230832"/>
          </a:xfrm>
          <a:prstGeom prst="rect">
            <a:avLst/>
          </a:prstGeom>
          <a:noFill/>
        </p:spPr>
        <p:txBody>
          <a:bodyPr wrap="square" rtlCol="0">
            <a:spAutoFit/>
          </a:bodyPr>
          <a:lstStyle/>
          <a:p>
            <a:r>
              <a:rPr lang="en-US" sz="900" dirty="0">
                <a:solidFill>
                  <a:srgbClr val="FF0000"/>
                </a:solidFill>
              </a:rPr>
              <a:t>.006</a:t>
            </a:r>
            <a:endParaRPr lang="en-DE" sz="900" dirty="0">
              <a:solidFill>
                <a:srgbClr val="FF0000"/>
              </a:solidFill>
            </a:endParaRPr>
          </a:p>
        </p:txBody>
      </p:sp>
      <p:sp>
        <p:nvSpPr>
          <p:cNvPr id="42" name="TextBox 41">
            <a:extLst>
              <a:ext uri="{FF2B5EF4-FFF2-40B4-BE49-F238E27FC236}">
                <a16:creationId xmlns:a16="http://schemas.microsoft.com/office/drawing/2014/main" id="{F3243064-1B69-EC01-5B27-70CBBC927391}"/>
              </a:ext>
            </a:extLst>
          </p:cNvPr>
          <p:cNvSpPr txBox="1"/>
          <p:nvPr/>
        </p:nvSpPr>
        <p:spPr>
          <a:xfrm>
            <a:off x="402336" y="3401568"/>
            <a:ext cx="3249168" cy="369332"/>
          </a:xfrm>
          <a:prstGeom prst="rect">
            <a:avLst/>
          </a:prstGeom>
          <a:noFill/>
        </p:spPr>
        <p:txBody>
          <a:bodyPr wrap="square" rtlCol="0">
            <a:spAutoFit/>
          </a:bodyPr>
          <a:lstStyle/>
          <a:p>
            <a:r>
              <a:rPr lang="en-US" dirty="0"/>
              <a:t>20 / 4  = 83.33% (ODR)  </a:t>
            </a:r>
            <a:endParaRPr lang="en-DE" dirty="0"/>
          </a:p>
        </p:txBody>
      </p:sp>
      <p:sp>
        <p:nvSpPr>
          <p:cNvPr id="43" name="Rectangle 42">
            <a:extLst>
              <a:ext uri="{FF2B5EF4-FFF2-40B4-BE49-F238E27FC236}">
                <a16:creationId xmlns:a16="http://schemas.microsoft.com/office/drawing/2014/main" id="{870AA372-EA27-D1E2-1BA4-0FFDC8A32E1C}"/>
              </a:ext>
            </a:extLst>
          </p:cNvPr>
          <p:cNvSpPr/>
          <p:nvPr/>
        </p:nvSpPr>
        <p:spPr>
          <a:xfrm>
            <a:off x="42672" y="1237488"/>
            <a:ext cx="2066751" cy="216408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7" name="Connector: Elbow 46">
            <a:extLst>
              <a:ext uri="{FF2B5EF4-FFF2-40B4-BE49-F238E27FC236}">
                <a16:creationId xmlns:a16="http://schemas.microsoft.com/office/drawing/2014/main" id="{E2BEA2EC-D74B-4BF8-2899-37339D4F14BB}"/>
              </a:ext>
            </a:extLst>
          </p:cNvPr>
          <p:cNvCxnSpPr>
            <a:cxnSpLocks/>
          </p:cNvCxnSpPr>
          <p:nvPr/>
        </p:nvCxnSpPr>
        <p:spPr>
          <a:xfrm>
            <a:off x="2109423" y="1237488"/>
            <a:ext cx="2394009" cy="1108937"/>
          </a:xfrm>
          <a:prstGeom prst="bentConnector3">
            <a:avLst>
              <a:gd name="adj1" fmla="val 80047"/>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2BF31E15-84AB-5C52-FEE3-BCCB73321A78}"/>
              </a:ext>
            </a:extLst>
          </p:cNvPr>
          <p:cNvPicPr>
            <a:picLocks noChangeAspect="1"/>
          </p:cNvPicPr>
          <p:nvPr/>
        </p:nvPicPr>
        <p:blipFill>
          <a:blip r:embed="rId4"/>
          <a:stretch>
            <a:fillRect/>
          </a:stretch>
        </p:blipFill>
        <p:spPr>
          <a:xfrm>
            <a:off x="4620562" y="1367069"/>
            <a:ext cx="3129143" cy="1931076"/>
          </a:xfrm>
          <a:prstGeom prst="rect">
            <a:avLst/>
          </a:prstGeom>
        </p:spPr>
      </p:pic>
      <p:sp>
        <p:nvSpPr>
          <p:cNvPr id="53" name="TextBox 52">
            <a:extLst>
              <a:ext uri="{FF2B5EF4-FFF2-40B4-BE49-F238E27FC236}">
                <a16:creationId xmlns:a16="http://schemas.microsoft.com/office/drawing/2014/main" id="{CEE4DFFB-168E-04F4-B70E-B543B830DDAF}"/>
              </a:ext>
            </a:extLst>
          </p:cNvPr>
          <p:cNvSpPr txBox="1"/>
          <p:nvPr/>
        </p:nvSpPr>
        <p:spPr>
          <a:xfrm>
            <a:off x="6587644" y="1048252"/>
            <a:ext cx="426720" cy="1015663"/>
          </a:xfrm>
          <a:prstGeom prst="rect">
            <a:avLst/>
          </a:prstGeom>
          <a:noFill/>
        </p:spPr>
        <p:txBody>
          <a:bodyPr wrap="square" rtlCol="0">
            <a:spAutoFit/>
          </a:bodyPr>
          <a:lstStyle/>
          <a:p>
            <a:r>
              <a:rPr lang="en-US" sz="6000" dirty="0"/>
              <a:t>*</a:t>
            </a:r>
            <a:endParaRPr lang="en-DE" sz="6000" dirty="0"/>
          </a:p>
        </p:txBody>
      </p:sp>
      <p:sp>
        <p:nvSpPr>
          <p:cNvPr id="54" name="TextBox 53">
            <a:extLst>
              <a:ext uri="{FF2B5EF4-FFF2-40B4-BE49-F238E27FC236}">
                <a16:creationId xmlns:a16="http://schemas.microsoft.com/office/drawing/2014/main" id="{1F6988E5-9C39-B643-3C10-3FD0C07D9D0A}"/>
              </a:ext>
            </a:extLst>
          </p:cNvPr>
          <p:cNvSpPr txBox="1"/>
          <p:nvPr/>
        </p:nvSpPr>
        <p:spPr>
          <a:xfrm>
            <a:off x="131163" y="5321384"/>
            <a:ext cx="6118983" cy="253916"/>
          </a:xfrm>
          <a:prstGeom prst="rect">
            <a:avLst/>
          </a:prstGeom>
          <a:noFill/>
        </p:spPr>
        <p:txBody>
          <a:bodyPr wrap="none" rtlCol="0">
            <a:spAutoFit/>
          </a:bodyPr>
          <a:lstStyle/>
          <a:p>
            <a:r>
              <a:rPr lang="en-US" sz="1050" dirty="0"/>
              <a:t>just an illustration, not the real z-curve of these values (too few to really fit the model)</a:t>
            </a:r>
            <a:endParaRPr lang="en-DE" sz="1050" dirty="0"/>
          </a:p>
        </p:txBody>
      </p:sp>
      <p:sp>
        <p:nvSpPr>
          <p:cNvPr id="55" name="TextBox 54">
            <a:extLst>
              <a:ext uri="{FF2B5EF4-FFF2-40B4-BE49-F238E27FC236}">
                <a16:creationId xmlns:a16="http://schemas.microsoft.com/office/drawing/2014/main" id="{FC1046B8-D7DA-53E0-41B6-BCC6E344F316}"/>
              </a:ext>
            </a:extLst>
          </p:cNvPr>
          <p:cNvSpPr txBox="1"/>
          <p:nvPr/>
        </p:nvSpPr>
        <p:spPr>
          <a:xfrm>
            <a:off x="3828288" y="3401568"/>
            <a:ext cx="5273040" cy="646331"/>
          </a:xfrm>
          <a:prstGeom prst="rect">
            <a:avLst/>
          </a:prstGeom>
          <a:noFill/>
        </p:spPr>
        <p:txBody>
          <a:bodyPr wrap="square" rtlCol="0">
            <a:spAutoFit/>
          </a:bodyPr>
          <a:lstStyle/>
          <a:p>
            <a:r>
              <a:rPr lang="en-US" dirty="0">
                <a:sym typeface="Wingdings" panose="05000000000000000000" pitchFamily="2" charset="2"/>
              </a:rPr>
              <a:t> </a:t>
            </a:r>
            <a:r>
              <a:rPr lang="en-US" dirty="0"/>
              <a:t>Blue part / </a:t>
            </a:r>
            <a:r>
              <a:rPr lang="en-US" i="1" dirty="0"/>
              <a:t>estimated </a:t>
            </a:r>
            <a:r>
              <a:rPr lang="en-US" dirty="0"/>
              <a:t>grey part = EDR</a:t>
            </a:r>
          </a:p>
          <a:p>
            <a:r>
              <a:rPr lang="en-US" dirty="0">
                <a:sym typeface="Wingdings" panose="05000000000000000000" pitchFamily="2" charset="2"/>
              </a:rPr>
              <a:t> Distribution shape </a:t>
            </a:r>
            <a:r>
              <a:rPr lang="en-US" sz="900" dirty="0">
                <a:sym typeface="Wingdings" panose="05000000000000000000" pitchFamily="2" charset="2"/>
              </a:rPr>
              <a:t>(based on blue values only) </a:t>
            </a:r>
            <a:r>
              <a:rPr lang="en-US" dirty="0">
                <a:sym typeface="Wingdings" panose="05000000000000000000" pitchFamily="2" charset="2"/>
              </a:rPr>
              <a:t> ERR</a:t>
            </a:r>
            <a:endParaRPr lang="en-DE" dirty="0"/>
          </a:p>
        </p:txBody>
      </p:sp>
    </p:spTree>
    <p:extLst>
      <p:ext uri="{BB962C8B-B14F-4D97-AF65-F5344CB8AC3E}">
        <p14:creationId xmlns:p14="http://schemas.microsoft.com/office/powerpoint/2010/main" val="347089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5.55112E-17 L -0.16423 -0.08861 " pathEditMode="relative" rAng="0" ptsTypes="AA">
                                      <p:cBhvr>
                                        <p:cTn id="6" dur="1000" fill="hold"/>
                                        <p:tgtEl>
                                          <p:spTgt spid="19"/>
                                        </p:tgtEl>
                                        <p:attrNameLst>
                                          <p:attrName>ppt_x</p:attrName>
                                          <p:attrName>ppt_y</p:attrName>
                                        </p:attrNameLst>
                                      </p:cBhvr>
                                      <p:rCtr x="-8212" y="-4444"/>
                                    </p:animMotion>
                                  </p:childTnLst>
                                </p:cTn>
                              </p:par>
                              <p:par>
                                <p:cTn id="7" presetID="42" presetClass="path" presetSubtype="0" accel="50000" decel="50000" fill="hold" grpId="0" nodeType="withEffect">
                                  <p:stCondLst>
                                    <p:cond delay="0"/>
                                  </p:stCondLst>
                                  <p:childTnLst>
                                    <p:animMotion origin="layout" path="M 5.55556E-7 -4.44444E-6 L -0.1592 0.06 " pathEditMode="relative" rAng="0" ptsTypes="AA">
                                      <p:cBhvr>
                                        <p:cTn id="8" dur="1000" fill="hold"/>
                                        <p:tgtEl>
                                          <p:spTgt spid="20"/>
                                        </p:tgtEl>
                                        <p:attrNameLst>
                                          <p:attrName>ppt_x</p:attrName>
                                          <p:attrName>ppt_y</p:attrName>
                                        </p:attrNameLst>
                                      </p:cBhvr>
                                      <p:rCtr x="-7969" y="3000"/>
                                    </p:animMotion>
                                  </p:childTnLst>
                                </p:cTn>
                              </p:par>
                              <p:par>
                                <p:cTn id="9" presetID="42" presetClass="path" presetSubtype="0" accel="50000" decel="50000" fill="hold" grpId="0" nodeType="withEffect">
                                  <p:stCondLst>
                                    <p:cond delay="0"/>
                                  </p:stCondLst>
                                  <p:childTnLst>
                                    <p:animMotion origin="layout" path="M -5.55556E-7 3.33333E-6 L -0.14705 -0.01695 " pathEditMode="relative" rAng="0" ptsTypes="AA">
                                      <p:cBhvr>
                                        <p:cTn id="10" dur="1000" fill="hold"/>
                                        <p:tgtEl>
                                          <p:spTgt spid="18"/>
                                        </p:tgtEl>
                                        <p:attrNameLst>
                                          <p:attrName>ppt_x</p:attrName>
                                          <p:attrName>ppt_y</p:attrName>
                                        </p:attrNameLst>
                                      </p:cBhvr>
                                      <p:rCtr x="-7361" y="-861"/>
                                    </p:animMotion>
                                  </p:childTnLst>
                                </p:cTn>
                              </p:par>
                              <p:par>
                                <p:cTn id="11" presetID="42" presetClass="path" presetSubtype="0" accel="50000" decel="50000" fill="hold" grpId="0" nodeType="withEffect">
                                  <p:stCondLst>
                                    <p:cond delay="0"/>
                                  </p:stCondLst>
                                  <p:childTnLst>
                                    <p:animMotion origin="layout" path="M 4.44444E-6 -4.44444E-6 L -0.19098 0.06862 " pathEditMode="relative" rAng="0" ptsTypes="AA">
                                      <p:cBhvr>
                                        <p:cTn id="12" dur="1000" fill="hold"/>
                                        <p:tgtEl>
                                          <p:spTgt spid="12"/>
                                        </p:tgtEl>
                                        <p:attrNameLst>
                                          <p:attrName>ppt_x</p:attrName>
                                          <p:attrName>ppt_y</p:attrName>
                                        </p:attrNameLst>
                                      </p:cBhvr>
                                      <p:rCtr x="-9549" y="3417"/>
                                    </p:animMotion>
                                  </p:childTnLst>
                                </p:cTn>
                              </p:par>
                              <p:par>
                                <p:cTn id="13" presetID="42" presetClass="path" presetSubtype="0" accel="50000" decel="50000" fill="hold" grpId="0" nodeType="withEffect">
                                  <p:stCondLst>
                                    <p:cond delay="0"/>
                                  </p:stCondLst>
                                  <p:childTnLst>
                                    <p:animMotion origin="layout" path="M 1.11111E-6 -1.11111E-6 L -0.24497 0.12889 " pathEditMode="relative" rAng="0" ptsTypes="AA">
                                      <p:cBhvr>
                                        <p:cTn id="14" dur="1000" fill="hold"/>
                                        <p:tgtEl>
                                          <p:spTgt spid="13"/>
                                        </p:tgtEl>
                                        <p:attrNameLst>
                                          <p:attrName>ppt_x</p:attrName>
                                          <p:attrName>ppt_y</p:attrName>
                                        </p:attrNameLst>
                                      </p:cBhvr>
                                      <p:rCtr x="-12257" y="6444"/>
                                    </p:animMotion>
                                  </p:childTnLst>
                                </p:cTn>
                              </p:par>
                              <p:par>
                                <p:cTn id="15" presetID="42" presetClass="path" presetSubtype="0" accel="50000" decel="50000" fill="hold" grpId="0" nodeType="withEffect">
                                  <p:stCondLst>
                                    <p:cond delay="0"/>
                                  </p:stCondLst>
                                  <p:childTnLst>
                                    <p:animMotion origin="layout" path="M 1.66667E-6 -1.11111E-6 L -0.19254 0.21861 " pathEditMode="relative" rAng="0" ptsTypes="AA">
                                      <p:cBhvr>
                                        <p:cTn id="16" dur="1000" fill="hold"/>
                                        <p:tgtEl>
                                          <p:spTgt spid="16"/>
                                        </p:tgtEl>
                                        <p:attrNameLst>
                                          <p:attrName>ppt_x</p:attrName>
                                          <p:attrName>ppt_y</p:attrName>
                                        </p:attrNameLst>
                                      </p:cBhvr>
                                      <p:rCtr x="-9635" y="10917"/>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8" grpId="0"/>
      <p:bldP spid="19" grpId="0"/>
      <p:bldP spid="20" grpId="0"/>
      <p:bldP spid="42" grpId="0"/>
      <p:bldP spid="43" grpId="0" animBg="1"/>
      <p:bldP spid="53" grpId="0"/>
      <p:bldP spid="54" grpId="0"/>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EE236-E522-9789-4F1D-1234F5591CA1}"/>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53A33F-0B82-7496-7DAF-A8813D8E413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Simulation Example</a:t>
            </a: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And maybe short try-out session (depending on time)</a:t>
            </a:r>
          </a:p>
        </p:txBody>
      </p:sp>
      <p:sp>
        <p:nvSpPr>
          <p:cNvPr id="8" name="Title 7">
            <a:extLst>
              <a:ext uri="{FF2B5EF4-FFF2-40B4-BE49-F238E27FC236}">
                <a16:creationId xmlns:a16="http://schemas.microsoft.com/office/drawing/2014/main" id="{BF8E5FEF-9076-FFB0-DAD7-2A25BDC9416C}"/>
              </a:ext>
            </a:extLst>
          </p:cNvPr>
          <p:cNvSpPr>
            <a:spLocks noGrp="1"/>
          </p:cNvSpPr>
          <p:nvPr>
            <p:ph type="title"/>
          </p:nvPr>
        </p:nvSpPr>
        <p:spPr/>
        <p:txBody>
          <a:bodyPr/>
          <a:lstStyle/>
          <a:p>
            <a:r>
              <a:rPr lang="en-US" dirty="0"/>
              <a:t>Conceptual Introduction to Z-Curve</a:t>
            </a:r>
            <a:endParaRPr lang="en-DE" dirty="0"/>
          </a:p>
        </p:txBody>
      </p:sp>
    </p:spTree>
    <p:extLst>
      <p:ext uri="{BB962C8B-B14F-4D97-AF65-F5344CB8AC3E}">
        <p14:creationId xmlns:p14="http://schemas.microsoft.com/office/powerpoint/2010/main" val="15480907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EDA8-3823-6CF4-94A0-E73F05ADE6F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F925F0F-D4A6-0E6E-55B4-29B06E0B2849}"/>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4CF56675-6A06-EBC4-BEA7-47661CBD96DF}"/>
              </a:ext>
            </a:extLst>
          </p:cNvPr>
          <p:cNvSpPr>
            <a:spLocks noGrp="1"/>
          </p:cNvSpPr>
          <p:nvPr>
            <p:ph type="ctrTitle"/>
          </p:nvPr>
        </p:nvSpPr>
        <p:spPr/>
        <p:txBody>
          <a:bodyPr/>
          <a:lstStyle/>
          <a:p>
            <a:r>
              <a:rPr lang="en-US" dirty="0"/>
              <a:t>Part III – Data Extraction Workflow</a:t>
            </a:r>
            <a:endParaRPr lang="en-DE" dirty="0"/>
          </a:p>
        </p:txBody>
      </p:sp>
      <p:sp>
        <p:nvSpPr>
          <p:cNvPr id="5" name="Subtitle 4">
            <a:extLst>
              <a:ext uri="{FF2B5EF4-FFF2-40B4-BE49-F238E27FC236}">
                <a16:creationId xmlns:a16="http://schemas.microsoft.com/office/drawing/2014/main" id="{5038CC21-BE73-3EDD-291A-484978BE31FF}"/>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4347979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dirty="0">
                <a:latin typeface="Aptos" panose="020B0004020202020204" pitchFamily="34" charset="0"/>
              </a:rPr>
              <a:t>Obtain full-texts for all research papers</a:t>
            </a:r>
          </a:p>
          <a:p>
            <a:pPr marL="609600" lvl="1" indent="-342900">
              <a:buAutoNum type="arabicParenR"/>
            </a:pPr>
            <a:r>
              <a:rPr lang="en-US" dirty="0">
                <a:latin typeface="Aptos" panose="020B0004020202020204" pitchFamily="34" charset="0"/>
              </a:rPr>
              <a:t>Extract </a:t>
            </a:r>
            <a:r>
              <a:rPr lang="en-US" i="1" dirty="0">
                <a:latin typeface="Aptos" panose="020B0004020202020204" pitchFamily="34" charset="0"/>
              </a:rPr>
              <a:t>relevant </a:t>
            </a:r>
            <a:r>
              <a:rPr lang="en-US" dirty="0">
                <a:latin typeface="Aptos" panose="020B0004020202020204" pitchFamily="34" charset="0"/>
              </a:rPr>
              <a:t>test-statistics from full-texts</a:t>
            </a:r>
            <a:endParaRPr lang="en-US" dirty="0"/>
          </a:p>
        </p:txBody>
      </p:sp>
      <p:sp>
        <p:nvSpPr>
          <p:cNvPr id="3" name="Footer Placeholder 2">
            <a:extLst>
              <a:ext uri="{FF2B5EF4-FFF2-40B4-BE49-F238E27FC236}">
                <a16:creationId xmlns:a16="http://schemas.microsoft.com/office/drawing/2014/main" id="{9823251C-4504-B8B0-EDD2-E6C4589935F5}"/>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17</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90B5D862-4745-8AFA-ABF3-FFA1D9E69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12207434-8B17-0556-69A0-F1B405DCB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6DF969EF-8320-2656-353F-689ED3113C6E}"/>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04B299CB-0756-F720-B712-47B06145C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A92E249C-4BA2-F97B-11A7-EA0B2EF0DD68}"/>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5C2B5D-4880-243C-0AD9-D58A119EC8CC}"/>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3115FF3C-0776-1034-65BE-F51426F00187}"/>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F8229EC2-C58A-68C6-4A7A-EDD0BDCBA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B5258DEC-B3CC-AD33-F6E1-9C0E6B179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4B1CC456-7228-341B-EE1E-7BDC0F3E0B9A}"/>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18BAF879-9039-7575-DD81-A8CAFDCD90E1}"/>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D7B0E65E-272A-41FE-A555-50E00D7B0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F49DC8B8-510A-B2B3-6AD0-D891F5D0C824}"/>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196D5B9-F4D0-E116-C446-835F7E39B38D}"/>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4ED8EBFE-1C2F-5A96-BD3A-52AF039B28E8}"/>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50050467-9A7F-4EE6-5057-0E1ADA5DF9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1B534455-C44F-AF67-CCFB-E6FB5EBBAC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28483E8C-99C2-E00B-7D02-90F6B93675F2}"/>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5B58D4EC-447C-D5B1-14DB-B609873518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67422991-6197-C9F8-5A99-C2D2516B80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C88EACFA-CB58-CE09-6432-3BE7461187DE}"/>
              </a:ext>
            </a:extLst>
          </p:cNvPr>
          <p:cNvCxnSpPr>
            <a:cxnSpLocks/>
          </p:cNvCxnSpPr>
          <p:nvPr/>
        </p:nvCxnSpPr>
        <p:spPr>
          <a:xfrm>
            <a:off x="5994283" y="3797637"/>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A7738C5-1C4B-EE4B-2A2B-F041EE4106C8}"/>
              </a:ext>
            </a:extLst>
          </p:cNvPr>
          <p:cNvGrpSpPr/>
          <p:nvPr/>
        </p:nvGrpSpPr>
        <p:grpSpPr>
          <a:xfrm>
            <a:off x="6441078" y="3410885"/>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03A0A23F-C7B1-30E4-75EA-B2EB658F8B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8B988169-DDAB-4A96-8076-DF8BFECF22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C3ADCC36-5A67-20FD-3A38-43DE9CBD77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52A72136-08C6-2528-2382-91BF4F1C0793}"/>
              </a:ext>
            </a:extLst>
          </p:cNvPr>
          <p:cNvSpPr txBox="1"/>
          <p:nvPr/>
        </p:nvSpPr>
        <p:spPr>
          <a:xfrm>
            <a:off x="5926819" y="3560493"/>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3C771746-E17D-E232-E5AE-3EF6EACB1D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0562" y="3826329"/>
            <a:ext cx="261830" cy="287358"/>
          </a:xfrm>
          <a:prstGeom prst="rect">
            <a:avLst/>
          </a:prstGeom>
        </p:spPr>
      </p:pic>
      <p:cxnSp>
        <p:nvCxnSpPr>
          <p:cNvPr id="100" name="Straight Arrow Connector 99">
            <a:extLst>
              <a:ext uri="{FF2B5EF4-FFF2-40B4-BE49-F238E27FC236}">
                <a16:creationId xmlns:a16="http://schemas.microsoft.com/office/drawing/2014/main" id="{CD9FDB3E-43EB-21A6-94A9-16EB00FD67E1}"/>
              </a:ext>
            </a:extLst>
          </p:cNvPr>
          <p:cNvCxnSpPr>
            <a:cxnSpLocks/>
          </p:cNvCxnSpPr>
          <p:nvPr/>
        </p:nvCxnSpPr>
        <p:spPr>
          <a:xfrm>
            <a:off x="6993737" y="3797019"/>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C561A462-E855-6751-3632-770FAB468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351" y="3836299"/>
            <a:ext cx="261053" cy="228421"/>
          </a:xfrm>
          <a:prstGeom prst="rect">
            <a:avLst/>
          </a:prstGeom>
        </p:spPr>
      </p:pic>
      <p:grpSp>
        <p:nvGrpSpPr>
          <p:cNvPr id="125" name="Group 124">
            <a:extLst>
              <a:ext uri="{FF2B5EF4-FFF2-40B4-BE49-F238E27FC236}">
                <a16:creationId xmlns:a16="http://schemas.microsoft.com/office/drawing/2014/main" id="{E07023EA-D474-C061-9B11-42B4F3192B10}"/>
              </a:ext>
            </a:extLst>
          </p:cNvPr>
          <p:cNvGrpSpPr/>
          <p:nvPr/>
        </p:nvGrpSpPr>
        <p:grpSpPr>
          <a:xfrm>
            <a:off x="7506574" y="2845629"/>
            <a:ext cx="1121021" cy="1922170"/>
            <a:chOff x="7051836" y="2838105"/>
            <a:chExt cx="1121021" cy="1922170"/>
          </a:xfrm>
        </p:grpSpPr>
        <p:sp>
          <p:nvSpPr>
            <p:cNvPr id="106" name="Rectangle 105">
              <a:extLst>
                <a:ext uri="{FF2B5EF4-FFF2-40B4-BE49-F238E27FC236}">
                  <a16:creationId xmlns:a16="http://schemas.microsoft.com/office/drawing/2014/main" id="{6DAF6092-0FAE-1E78-E260-E7A402C4999F}"/>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F89F808E-FC17-A4FE-23D0-9BFDA0E75A9F}"/>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AFEBE542-7F36-F071-8FD6-24B24B9A0C37}"/>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E9ED8B8B-BF35-1207-0811-D4913A524856}"/>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F098C5A0-9AA8-8616-1BD9-E00B48E64038}"/>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1B1200C-B157-B79D-C532-57672B4EDB3A}"/>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C0297314-47B8-9BA2-77AF-17DB53BC0D22}"/>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CA809B3-9A55-C749-CFFE-5BA1CB0BA8B1}"/>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5C14371B-DF38-3E53-024F-663A9A24FC5B}"/>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FB963E1-DD2D-80D0-61C0-51D1B852E820}"/>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08EC9410-57E7-A071-1961-F72EC4CE9F3F}"/>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A295FD46-1AF6-DADA-5624-9C6D0372F9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2119916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2">
                                            <p:txEl>
                                              <p:pRg st="1" end="1"/>
                                            </p:txEl>
                                          </p:spTgt>
                                        </p:tgtEl>
                                        <p:attrNameLst>
                                          <p:attrName>style.fontWeight</p:attrName>
                                        </p:attrNameLst>
                                      </p:cBhvr>
                                      <p:to>
                                        <p:strVal val="bold"/>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5" presetClass="emph" presetSubtype="0" nodeType="withEffect">
                                  <p:stCondLst>
                                    <p:cond delay="0"/>
                                  </p:stCondLst>
                                  <p:endCondLst>
                                    <p:cond evt="onNext" delay="0">
                                      <p:tgtEl>
                                        <p:sldTgt/>
                                      </p:tgtEl>
                                    </p:cond>
                                  </p:endCondLst>
                                  <p:childTnLst>
                                    <p:set>
                                      <p:cBhvr override="childStyle">
                                        <p:cTn id="38" dur="indefinite"/>
                                        <p:tgtEl>
                                          <p:spTgt spid="2">
                                            <p:txEl>
                                              <p:pRg st="2" end="2"/>
                                            </p:txEl>
                                          </p:spTgt>
                                        </p:tgtEl>
                                        <p:attrNameLst>
                                          <p:attrName>style.fontWeight</p:attrName>
                                        </p:attrNameLst>
                                      </p:cBhvr>
                                      <p:to>
                                        <p:strVal val="bold"/>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par>
                                <p:cTn id="55" presetID="15" presetClass="emph" presetSubtype="0" nodeType="withEffect">
                                  <p:stCondLst>
                                    <p:cond delay="0"/>
                                  </p:stCondLst>
                                  <p:childTnLst>
                                    <p:set>
                                      <p:cBhvr override="childStyle">
                                        <p:cTn id="56" dur="indefinite"/>
                                        <p:tgtEl>
                                          <p:spTgt spid="2">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2" grpId="0"/>
      <p:bldP spid="1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02669-B8DC-72BF-4ED7-7C611359C25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222F817-A2EA-142C-B9A1-BAE8C6162300}"/>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a:p>
            <a:pPr marL="266700" lvl="1" indent="0" algn="ctr">
              <a:buNone/>
            </a:pPr>
            <a:r>
              <a:rPr lang="en-US" sz="2400" b="1" dirty="0">
                <a:latin typeface="Aptos" panose="020B0004020202020204" pitchFamily="34" charset="0"/>
              </a:rPr>
              <a:t>+ small self-exercise, depending on time</a:t>
            </a:r>
          </a:p>
        </p:txBody>
      </p:sp>
      <p:sp>
        <p:nvSpPr>
          <p:cNvPr id="8" name="Title 7">
            <a:extLst>
              <a:ext uri="{FF2B5EF4-FFF2-40B4-BE49-F238E27FC236}">
                <a16:creationId xmlns:a16="http://schemas.microsoft.com/office/drawing/2014/main" id="{A391038F-F185-2E3D-A2B6-7E6849502E47}"/>
              </a:ext>
            </a:extLst>
          </p:cNvPr>
          <p:cNvSpPr>
            <a:spLocks noGrp="1"/>
          </p:cNvSpPr>
          <p:nvPr>
            <p:ph type="title"/>
          </p:nvPr>
        </p:nvSpPr>
        <p:spPr/>
        <p:txBody>
          <a:bodyPr/>
          <a:lstStyle/>
          <a:p>
            <a:r>
              <a:rPr lang="en-US" dirty="0"/>
              <a:t>Meta Data Extraction </a:t>
            </a:r>
            <a:endParaRPr lang="en-DE" dirty="0"/>
          </a:p>
        </p:txBody>
      </p:sp>
    </p:spTree>
    <p:extLst>
      <p:ext uri="{BB962C8B-B14F-4D97-AF65-F5344CB8AC3E}">
        <p14:creationId xmlns:p14="http://schemas.microsoft.com/office/powerpoint/2010/main" val="23476674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2"/>
            <a:ext cx="8340605" cy="3818699"/>
          </a:xfrm>
        </p:spPr>
        <p:txBody>
          <a:bodyPr>
            <a:normAutofit/>
          </a:bodyPr>
          <a:lstStyle/>
          <a:p>
            <a:r>
              <a:rPr lang="en-US" dirty="0"/>
              <a:t>Extraction through database APIs like Scopus is relatively straightforward and gives quite a lot of information. </a:t>
            </a:r>
          </a:p>
          <a:p>
            <a:pPr lvl="1"/>
            <a:r>
              <a:rPr lang="en-US" dirty="0"/>
              <a:t>If we only wanted to use publication + journal metadata and abstracts for our purpose, this would provide all info we needed. </a:t>
            </a:r>
          </a:p>
          <a:p>
            <a:r>
              <a:rPr lang="en-US" dirty="0"/>
              <a:t>Results can easily be stored and shared by uploading to Google Drive.</a:t>
            </a:r>
          </a:p>
          <a:p>
            <a:r>
              <a:rPr lang="en-US" dirty="0"/>
              <a:t>Some caveats: </a:t>
            </a:r>
          </a:p>
          <a:p>
            <a:pPr lvl="1"/>
            <a:r>
              <a:rPr lang="en-US" dirty="0"/>
              <a:t>Scopus is only available through university VPN (at least for me)</a:t>
            </a:r>
          </a:p>
          <a:p>
            <a:pPr lvl="1"/>
            <a:r>
              <a:rPr lang="en-US" dirty="0"/>
              <a:t>Scopus is an Elsevier Service, so they could just take it away or make it paid at any time</a:t>
            </a:r>
          </a:p>
          <a:p>
            <a:pPr lvl="2"/>
            <a:r>
              <a:rPr lang="en-US" dirty="0">
                <a:sym typeface="Wingdings" panose="05000000000000000000" pitchFamily="2" charset="2"/>
              </a:rPr>
              <a:t> I also implemented </a:t>
            </a:r>
            <a:r>
              <a:rPr lang="en-US" dirty="0" err="1">
                <a:sym typeface="Wingdings" panose="05000000000000000000" pitchFamily="2" charset="2"/>
              </a:rPr>
              <a:t>CrossRef</a:t>
            </a:r>
            <a:r>
              <a:rPr lang="en-US" dirty="0">
                <a:sym typeface="Wingdings" panose="05000000000000000000" pitchFamily="2" charset="2"/>
              </a:rPr>
              <a:t>, but not all features are there + it tends to be more outdated</a:t>
            </a:r>
          </a:p>
          <a:p>
            <a:pPr marL="266700" lvl="1" indent="0">
              <a:buNone/>
            </a:pPr>
            <a:r>
              <a:rPr lang="en-US" dirty="0">
                <a:sym typeface="Wingdings" panose="05000000000000000000" pitchFamily="2" charset="2"/>
              </a:rPr>
              <a:t> The last point is more general: packages get updated, APIs get updated, data-base structures slightly change, so what works now might not work in a few weeks or months</a:t>
            </a:r>
            <a:endParaRPr lang="en-US"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Reflection: Meta Data Extraction </a:t>
            </a:r>
            <a:endParaRPr lang="en-DE" dirty="0"/>
          </a:p>
        </p:txBody>
      </p:sp>
    </p:spTree>
    <p:extLst>
      <p:ext uri="{BB962C8B-B14F-4D97-AF65-F5344CB8AC3E}">
        <p14:creationId xmlns:p14="http://schemas.microsoft.com/office/powerpoint/2010/main" val="37377951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CCFC2D-26A1-1E8F-473B-7E1D12BCD8DE}"/>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4AFC2ACC-6712-A3EE-6913-7C4E07DD0621}"/>
              </a:ext>
            </a:extLst>
          </p:cNvPr>
          <p:cNvSpPr>
            <a:spLocks noGrp="1"/>
          </p:cNvSpPr>
          <p:nvPr>
            <p:ph type="ctrTitle"/>
          </p:nvPr>
        </p:nvSpPr>
        <p:spPr/>
        <p:txBody>
          <a:bodyPr/>
          <a:lstStyle/>
          <a:p>
            <a:r>
              <a:rPr lang="en-US" dirty="0"/>
              <a:t>Part I - Introduction</a:t>
            </a:r>
            <a:endParaRPr lang="en-DE" dirty="0"/>
          </a:p>
        </p:txBody>
      </p:sp>
      <p:sp>
        <p:nvSpPr>
          <p:cNvPr id="5" name="Subtitle 4">
            <a:extLst>
              <a:ext uri="{FF2B5EF4-FFF2-40B4-BE49-F238E27FC236}">
                <a16:creationId xmlns:a16="http://schemas.microsoft.com/office/drawing/2014/main" id="{F4D72EBB-F40B-7362-6ED8-93834567290A}"/>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3061941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88FE4-97E5-2FCD-99C5-9674CA4460F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CCBD2-C840-70EE-0DC3-3EB331D64A43}"/>
              </a:ext>
            </a:extLst>
          </p:cNvPr>
          <p:cNvSpPr>
            <a:spLocks noGrp="1"/>
          </p:cNvSpPr>
          <p:nvPr>
            <p:ph idx="1"/>
          </p:nvPr>
        </p:nvSpPr>
        <p:spPr>
          <a:xfrm>
            <a:off x="462018" y="1344612"/>
            <a:ext cx="8340605" cy="3818699"/>
          </a:xfrm>
        </p:spPr>
        <p:txBody>
          <a:bodyPr>
            <a:normAutofit/>
          </a:bodyPr>
          <a:lstStyle/>
          <a:p>
            <a:r>
              <a:rPr lang="en-US" dirty="0"/>
              <a:t>Useful tools often cease to function if developers do not update them regularly</a:t>
            </a:r>
          </a:p>
          <a:p>
            <a:r>
              <a:rPr lang="en-US" dirty="0">
                <a:sym typeface="Wingdings" panose="05000000000000000000" pitchFamily="2" charset="2"/>
              </a:rPr>
              <a:t> Larger communities for fewer tools</a:t>
            </a:r>
          </a:p>
          <a:p>
            <a:r>
              <a:rPr lang="en-US" dirty="0">
                <a:sym typeface="Wingdings" panose="05000000000000000000" pitchFamily="2" charset="2"/>
              </a:rPr>
              <a:t> Coordination is key</a:t>
            </a:r>
          </a:p>
          <a:p>
            <a:endParaRPr lang="en-US" dirty="0">
              <a:sym typeface="Wingdings" panose="05000000000000000000" pitchFamily="2" charset="2"/>
            </a:endParaRPr>
          </a:p>
          <a:p>
            <a:r>
              <a:rPr lang="en-US" dirty="0">
                <a:sym typeface="Wingdings" panose="05000000000000000000" pitchFamily="2" charset="2"/>
              </a:rPr>
              <a:t>If we think that having a resource like this is useful, how can we organize its maintenance?</a:t>
            </a:r>
          </a:p>
          <a:p>
            <a:endParaRPr lang="en-US" dirty="0">
              <a:sym typeface="Wingdings" panose="05000000000000000000" pitchFamily="2" charset="2"/>
            </a:endParaRPr>
          </a:p>
          <a:p>
            <a:endParaRPr lang="en-US" dirty="0"/>
          </a:p>
        </p:txBody>
      </p:sp>
      <p:sp>
        <p:nvSpPr>
          <p:cNvPr id="5" name="Title 4">
            <a:extLst>
              <a:ext uri="{FF2B5EF4-FFF2-40B4-BE49-F238E27FC236}">
                <a16:creationId xmlns:a16="http://schemas.microsoft.com/office/drawing/2014/main" id="{EC022FC0-B020-A4ED-7910-4A4F5A5C2865}"/>
              </a:ext>
            </a:extLst>
          </p:cNvPr>
          <p:cNvSpPr>
            <a:spLocks noGrp="1"/>
          </p:cNvSpPr>
          <p:nvPr>
            <p:ph type="title"/>
          </p:nvPr>
        </p:nvSpPr>
        <p:spPr/>
        <p:txBody>
          <a:bodyPr/>
          <a:lstStyle/>
          <a:p>
            <a:r>
              <a:rPr lang="en-US" dirty="0"/>
              <a:t>Community Discussion  1: </a:t>
            </a:r>
            <a:br>
              <a:rPr lang="en-US" dirty="0"/>
            </a:br>
            <a:r>
              <a:rPr lang="en-US" dirty="0"/>
              <a:t>Maintaining Resources</a:t>
            </a:r>
            <a:endParaRPr lang="en-DE" dirty="0"/>
          </a:p>
        </p:txBody>
      </p:sp>
    </p:spTree>
    <p:extLst>
      <p:ext uri="{BB962C8B-B14F-4D97-AF65-F5344CB8AC3E}">
        <p14:creationId xmlns:p14="http://schemas.microsoft.com/office/powerpoint/2010/main" val="300680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8657-3843-20EF-69D2-57C5FEFA91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D00B3-9419-C9AA-2246-A77083BD5B25}"/>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b="1" dirty="0">
                <a:latin typeface="Aptos" panose="020B0004020202020204" pitchFamily="34" charset="0"/>
              </a:rPr>
              <a:t>Obtain full-texts for all research papers</a:t>
            </a:r>
          </a:p>
          <a:p>
            <a:pPr marL="609600" lvl="1" indent="-342900">
              <a:buAutoNum type="arabicParenR"/>
            </a:pPr>
            <a:r>
              <a:rPr lang="en-US" dirty="0">
                <a:latin typeface="Aptos" panose="020B0004020202020204" pitchFamily="34" charset="0"/>
              </a:rPr>
              <a:t>Extract </a:t>
            </a:r>
            <a:r>
              <a:rPr lang="en-US" i="1" dirty="0">
                <a:latin typeface="Aptos" panose="020B0004020202020204" pitchFamily="34" charset="0"/>
              </a:rPr>
              <a:t>relevant </a:t>
            </a:r>
            <a:r>
              <a:rPr lang="en-US" dirty="0">
                <a:latin typeface="Aptos" panose="020B0004020202020204" pitchFamily="34" charset="0"/>
              </a:rPr>
              <a:t>test-statistics from full-texts</a:t>
            </a:r>
            <a:endParaRPr lang="en-US" dirty="0"/>
          </a:p>
        </p:txBody>
      </p:sp>
      <p:sp>
        <p:nvSpPr>
          <p:cNvPr id="3" name="Footer Placeholder 2">
            <a:extLst>
              <a:ext uri="{FF2B5EF4-FFF2-40B4-BE49-F238E27FC236}">
                <a16:creationId xmlns:a16="http://schemas.microsoft.com/office/drawing/2014/main" id="{743FF511-D4F8-AE27-39C9-E64C0F3E2FA4}"/>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323BDBC9-7E0F-7108-5B52-1E5E4EBDF1D6}"/>
              </a:ext>
            </a:extLst>
          </p:cNvPr>
          <p:cNvSpPr>
            <a:spLocks noGrp="1"/>
          </p:cNvSpPr>
          <p:nvPr>
            <p:ph type="sldNum" sz="quarter" idx="12"/>
          </p:nvPr>
        </p:nvSpPr>
        <p:spPr/>
        <p:txBody>
          <a:bodyPr/>
          <a:lstStyle/>
          <a:p>
            <a:r>
              <a:rPr lang="en-GB"/>
              <a:t>Page </a:t>
            </a:r>
            <a:fld id="{BE3DC40E-DBBE-4E2D-9EEC-FBF0DA0E9179}" type="slidenum">
              <a:rPr lang="en-GB" smtClean="0"/>
              <a:t>21</a:t>
            </a:fld>
            <a:endParaRPr lang="en-GB" dirty="0"/>
          </a:p>
        </p:txBody>
      </p:sp>
      <p:sp>
        <p:nvSpPr>
          <p:cNvPr id="5" name="Title 4">
            <a:extLst>
              <a:ext uri="{FF2B5EF4-FFF2-40B4-BE49-F238E27FC236}">
                <a16:creationId xmlns:a16="http://schemas.microsoft.com/office/drawing/2014/main" id="{BA8F7096-ADEA-E564-8BB1-F4E734982F1B}"/>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80853054-D7C8-ED98-B8ED-423BD27C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2C7B3588-9AC4-6D52-6000-DAC9ED14A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0F509E9E-82DF-2DBE-FB59-E76C1B06F0A8}"/>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C8FD4A21-9B47-FD9D-8DDB-58BC1F42F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BAF80982-BCAC-2D72-163E-511CB6013C09}"/>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71B4483-F2D9-224C-0583-63F44BCE88B6}"/>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A7F6718C-071F-279E-AF0B-EB2ABB33E752}"/>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A00FC394-A8B3-8125-2E3A-0E6E8EF6C6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F4B23B88-3AEF-DA71-DBBC-E654FFD87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B6A81CBC-BBF2-EF8F-F721-8C1C96EAF13D}"/>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60C67D88-3B96-6B92-D5A0-43BC64545100}"/>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F5BF1E4E-AD0D-9953-5B64-0B06184B95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7B0F9760-E7DF-A6DE-6E1E-EE433B22B872}"/>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8EE7250-BC18-BD14-9A0C-EED99DBEAD45}"/>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9FFAD438-CD93-6CFE-DFBE-B0847C568DF5}"/>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928E914B-9ED0-6282-87C5-DA21DCC881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FAC83BEB-2D13-E23F-E779-20326F2689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D83DC2AC-45C2-3C3E-9B45-9F7BCE269089}"/>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D7D11AFB-E364-FB20-5C4C-F21711A017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D183CE3B-53C7-94E6-B58A-AE205D3AD5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sp>
        <p:nvSpPr>
          <p:cNvPr id="124" name="TextBox 123">
            <a:extLst>
              <a:ext uri="{FF2B5EF4-FFF2-40B4-BE49-F238E27FC236}">
                <a16:creationId xmlns:a16="http://schemas.microsoft.com/office/drawing/2014/main" id="{6988B0AD-D6EE-0C65-5C45-83942C279397}"/>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50EBC759-C0BB-3353-D3E5-8E41549F51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4366697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CF88-6AE4-1A3B-D7D5-20D979547BF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A5551-472D-BA88-D276-E289650AA4C1}"/>
              </a:ext>
            </a:extLst>
          </p:cNvPr>
          <p:cNvSpPr>
            <a:spLocks noGrp="1"/>
          </p:cNvSpPr>
          <p:nvPr>
            <p:ph idx="1"/>
          </p:nvPr>
        </p:nvSpPr>
        <p:spPr>
          <a:xfrm>
            <a:off x="462018" y="1344612"/>
            <a:ext cx="8340605" cy="4123500"/>
          </a:xfrm>
        </p:spPr>
        <p:txBody>
          <a:bodyPr>
            <a:normAutofit fontScale="92500" lnSpcReduction="20000"/>
          </a:bodyPr>
          <a:lstStyle/>
          <a:p>
            <a:r>
              <a:rPr lang="en-US" b="1" dirty="0">
                <a:sym typeface="Wingdings" panose="05000000000000000000" pitchFamily="2" charset="2"/>
              </a:rPr>
              <a:t>Web scraping</a:t>
            </a:r>
          </a:p>
          <a:p>
            <a:pPr lvl="1"/>
            <a:r>
              <a:rPr lang="en-US" dirty="0">
                <a:sym typeface="Wingdings" panose="05000000000000000000" pitchFamily="2" charset="2"/>
              </a:rPr>
              <a:t>Automated extraction of (unstructured) information on the web</a:t>
            </a:r>
          </a:p>
          <a:p>
            <a:pPr lvl="2"/>
            <a:r>
              <a:rPr lang="en-US" dirty="0">
                <a:sym typeface="Wingdings" panose="05000000000000000000" pitchFamily="2" charset="2"/>
              </a:rPr>
              <a:t> In our case pdf files</a:t>
            </a:r>
          </a:p>
          <a:p>
            <a:pPr lvl="2"/>
            <a:r>
              <a:rPr lang="en-US" dirty="0">
                <a:sym typeface="Wingdings" panose="05000000000000000000" pitchFamily="2" charset="2"/>
              </a:rPr>
              <a:t> Compared to using an API previously, web scraping has to work without predefined requests</a:t>
            </a:r>
          </a:p>
          <a:p>
            <a:pPr lvl="1"/>
            <a:r>
              <a:rPr lang="en-US" dirty="0">
                <a:sym typeface="Wingdings" panose="05000000000000000000" pitchFamily="2" charset="2"/>
              </a:rPr>
              <a:t>Broadly, there are two different ways to scrape data from the web:</a:t>
            </a:r>
          </a:p>
          <a:p>
            <a:pPr lvl="2"/>
            <a:r>
              <a:rPr lang="en-US" u="sng" dirty="0">
                <a:sym typeface="Wingdings" panose="05000000000000000000" pitchFamily="2" charset="2"/>
              </a:rPr>
              <a:t>Static scraping</a:t>
            </a:r>
          </a:p>
          <a:p>
            <a:pPr lvl="3"/>
            <a:r>
              <a:rPr lang="en-US" dirty="0">
                <a:sym typeface="Wingdings" panose="05000000000000000000" pitchFamily="2" charset="2"/>
              </a:rPr>
              <a:t>We use command line tools to directly download source code of a web page (or directly access content such as pdfs)</a:t>
            </a:r>
          </a:p>
          <a:p>
            <a:pPr lvl="3"/>
            <a:r>
              <a:rPr lang="en-US" dirty="0">
                <a:sym typeface="Wingdings" panose="05000000000000000000" pitchFamily="2" charset="2"/>
              </a:rPr>
              <a:t>Easiest and quickest way of web scraping but will often fail as websites do not allow “headless” access to their sites</a:t>
            </a:r>
          </a:p>
          <a:p>
            <a:pPr lvl="2"/>
            <a:r>
              <a:rPr lang="en-US" u="sng" dirty="0">
                <a:sym typeface="Wingdings" panose="05000000000000000000" pitchFamily="2" charset="2"/>
              </a:rPr>
              <a:t>Dynamic Scraping</a:t>
            </a:r>
          </a:p>
          <a:p>
            <a:pPr lvl="3"/>
            <a:r>
              <a:rPr lang="en-US" dirty="0">
                <a:sym typeface="Wingdings" panose="05000000000000000000" pitchFamily="2" charset="2"/>
              </a:rPr>
              <a:t>Tools such as Selenium, that emulate a full-fetched web-browser (e.g. Google Chrome) and will actually visit the page and search for downloadable content</a:t>
            </a:r>
          </a:p>
          <a:p>
            <a:pPr lvl="3"/>
            <a:r>
              <a:rPr lang="en-US" dirty="0">
                <a:sym typeface="Wingdings" panose="05000000000000000000" pitchFamily="2" charset="2"/>
              </a:rPr>
              <a:t>Can execute </a:t>
            </a:r>
            <a:r>
              <a:rPr lang="en-US" dirty="0" err="1">
                <a:sym typeface="Wingdings" panose="05000000000000000000" pitchFamily="2" charset="2"/>
              </a:rPr>
              <a:t>Javascript</a:t>
            </a:r>
            <a:r>
              <a:rPr lang="en-US" dirty="0">
                <a:sym typeface="Wingdings" panose="05000000000000000000" pitchFamily="2" charset="2"/>
              </a:rPr>
              <a:t> to expand information and find hidden download buttons etc.</a:t>
            </a:r>
          </a:p>
          <a:p>
            <a:pPr lvl="1"/>
            <a:r>
              <a:rPr lang="en-US" dirty="0">
                <a:sym typeface="Wingdings" panose="05000000000000000000" pitchFamily="2" charset="2"/>
              </a:rPr>
              <a:t>While web scraping is mostly not illegal, websites / publishers might still block you if they catch you doing it.</a:t>
            </a:r>
          </a:p>
          <a:p>
            <a:pPr lvl="1"/>
            <a:r>
              <a:rPr lang="en-US" dirty="0">
                <a:sym typeface="Wingdings" panose="05000000000000000000" pitchFamily="2" charset="2"/>
              </a:rPr>
              <a:t>Especially if you are using your true IP address, you run the risk of being (permanently blocked) </a:t>
            </a:r>
          </a:p>
          <a:p>
            <a:pPr lvl="1"/>
            <a:r>
              <a:rPr lang="en-US" dirty="0">
                <a:sym typeface="Wingdings" panose="05000000000000000000" pitchFamily="2" charset="2"/>
              </a:rPr>
              <a:t> Proxy rotation: We connect through proxy servers that we rotate often enough to pretend to be different people</a:t>
            </a:r>
          </a:p>
        </p:txBody>
      </p:sp>
      <p:sp>
        <p:nvSpPr>
          <p:cNvPr id="5" name="Title 4">
            <a:extLst>
              <a:ext uri="{FF2B5EF4-FFF2-40B4-BE49-F238E27FC236}">
                <a16:creationId xmlns:a16="http://schemas.microsoft.com/office/drawing/2014/main" id="{4654026B-E35A-3AD5-5522-06086F54F3D1}"/>
              </a:ext>
            </a:extLst>
          </p:cNvPr>
          <p:cNvSpPr>
            <a:spLocks noGrp="1"/>
          </p:cNvSpPr>
          <p:nvPr>
            <p:ph type="title"/>
          </p:nvPr>
        </p:nvSpPr>
        <p:spPr/>
        <p:txBody>
          <a:bodyPr/>
          <a:lstStyle/>
          <a:p>
            <a:r>
              <a:rPr lang="en-US" dirty="0"/>
              <a:t>A few words on web scraping</a:t>
            </a:r>
            <a:endParaRPr lang="en-DE" dirty="0"/>
          </a:p>
        </p:txBody>
      </p:sp>
    </p:spTree>
    <p:extLst>
      <p:ext uri="{BB962C8B-B14F-4D97-AF65-F5344CB8AC3E}">
        <p14:creationId xmlns:p14="http://schemas.microsoft.com/office/powerpoint/2010/main" val="28312765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BC757-F8E8-D6D5-A986-FD2A1475890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4DE2E9B-3A33-632A-5E7E-4310E9A7F43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AD3F0E07-160F-F2A9-2799-C7E4F18D3A9E}"/>
              </a:ext>
            </a:extLst>
          </p:cNvPr>
          <p:cNvSpPr>
            <a:spLocks noGrp="1"/>
          </p:cNvSpPr>
          <p:nvPr>
            <p:ph type="title"/>
          </p:nvPr>
        </p:nvSpPr>
        <p:spPr/>
        <p:txBody>
          <a:bodyPr/>
          <a:lstStyle/>
          <a:p>
            <a:r>
              <a:rPr lang="en-US" dirty="0"/>
              <a:t>Research Paper Scraping</a:t>
            </a:r>
            <a:endParaRPr lang="en-DE" dirty="0"/>
          </a:p>
        </p:txBody>
      </p:sp>
    </p:spTree>
    <p:extLst>
      <p:ext uri="{BB962C8B-B14F-4D97-AF65-F5344CB8AC3E}">
        <p14:creationId xmlns:p14="http://schemas.microsoft.com/office/powerpoint/2010/main" val="31036126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919B7-57EC-8E36-B89A-5E407A391F3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ADFF00-EAB0-6D3B-3C35-035BC8DA4C46}"/>
              </a:ext>
            </a:extLst>
          </p:cNvPr>
          <p:cNvSpPr>
            <a:spLocks noGrp="1"/>
          </p:cNvSpPr>
          <p:nvPr>
            <p:ph idx="1"/>
          </p:nvPr>
        </p:nvSpPr>
        <p:spPr>
          <a:xfrm>
            <a:off x="462018" y="1344612"/>
            <a:ext cx="8340605" cy="3818699"/>
          </a:xfrm>
        </p:spPr>
        <p:txBody>
          <a:bodyPr>
            <a:normAutofit/>
          </a:bodyPr>
          <a:lstStyle/>
          <a:p>
            <a:r>
              <a:rPr lang="en-US" dirty="0"/>
              <a:t>This part… is maybe the most terrible of all</a:t>
            </a:r>
          </a:p>
          <a:p>
            <a:pPr lvl="1"/>
            <a:r>
              <a:rPr lang="en-US" dirty="0"/>
              <a:t>So many papers not Open Access, meaning that we would have to download them from University Network</a:t>
            </a:r>
          </a:p>
          <a:p>
            <a:pPr lvl="2"/>
            <a:r>
              <a:rPr lang="en-US" dirty="0"/>
              <a:t>Which would be fine(-</a:t>
            </a:r>
            <a:r>
              <a:rPr lang="en-US" dirty="0" err="1"/>
              <a:t>ish</a:t>
            </a:r>
            <a:r>
              <a:rPr lang="en-US" dirty="0"/>
              <a:t>), but even then, if we would sit there and download paper after paper, they might just block us or our department (WTF?)</a:t>
            </a:r>
          </a:p>
          <a:p>
            <a:pPr lvl="1"/>
            <a:r>
              <a:rPr lang="en-US" dirty="0"/>
              <a:t>Even if papers are Open Access, they often prevent automated download tools, even for Creative Commons licensed work.</a:t>
            </a:r>
          </a:p>
        </p:txBody>
      </p:sp>
      <p:sp>
        <p:nvSpPr>
          <p:cNvPr id="5" name="Title 4">
            <a:extLst>
              <a:ext uri="{FF2B5EF4-FFF2-40B4-BE49-F238E27FC236}">
                <a16:creationId xmlns:a16="http://schemas.microsoft.com/office/drawing/2014/main" id="{31AEBD0E-57BE-690B-24EE-E5E6CC0DFE23}"/>
              </a:ext>
            </a:extLst>
          </p:cNvPr>
          <p:cNvSpPr>
            <a:spLocks noGrp="1"/>
          </p:cNvSpPr>
          <p:nvPr>
            <p:ph type="title"/>
          </p:nvPr>
        </p:nvSpPr>
        <p:spPr/>
        <p:txBody>
          <a:bodyPr/>
          <a:lstStyle/>
          <a:p>
            <a:r>
              <a:rPr lang="en-US" dirty="0"/>
              <a:t>Reflection: Research Paper Scraping</a:t>
            </a:r>
            <a:endParaRPr lang="en-DE" dirty="0"/>
          </a:p>
        </p:txBody>
      </p:sp>
      <p:pic>
        <p:nvPicPr>
          <p:cNvPr id="4" name="Picture 3">
            <a:extLst>
              <a:ext uri="{FF2B5EF4-FFF2-40B4-BE49-F238E27FC236}">
                <a16:creationId xmlns:a16="http://schemas.microsoft.com/office/drawing/2014/main" id="{92621209-DE10-00FC-76F3-7797DCDD856C}"/>
              </a:ext>
            </a:extLst>
          </p:cNvPr>
          <p:cNvPicPr>
            <a:picLocks noChangeAspect="1"/>
          </p:cNvPicPr>
          <p:nvPr/>
        </p:nvPicPr>
        <p:blipFill>
          <a:blip r:embed="rId3"/>
          <a:stretch>
            <a:fillRect/>
          </a:stretch>
        </p:blipFill>
        <p:spPr>
          <a:xfrm>
            <a:off x="1862855" y="3253961"/>
            <a:ext cx="5418290" cy="2239807"/>
          </a:xfrm>
          <a:prstGeom prst="rect">
            <a:avLst/>
          </a:prstGeom>
          <a:ln>
            <a:solidFill>
              <a:schemeClr val="tx1"/>
            </a:solidFill>
          </a:ln>
        </p:spPr>
      </p:pic>
    </p:spTree>
    <p:extLst>
      <p:ext uri="{BB962C8B-B14F-4D97-AF65-F5344CB8AC3E}">
        <p14:creationId xmlns:p14="http://schemas.microsoft.com/office/powerpoint/2010/main" val="14465750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A0512-1CA9-9538-9C34-F4922DA1D76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BE53B3-A4A2-A562-B67B-F82283C0D3F7}"/>
              </a:ext>
            </a:extLst>
          </p:cNvPr>
          <p:cNvSpPr>
            <a:spLocks noGrp="1"/>
          </p:cNvSpPr>
          <p:nvPr>
            <p:ph idx="1"/>
          </p:nvPr>
        </p:nvSpPr>
        <p:spPr>
          <a:xfrm>
            <a:off x="462018" y="1344612"/>
            <a:ext cx="8467123" cy="3818699"/>
          </a:xfrm>
        </p:spPr>
        <p:txBody>
          <a:bodyPr>
            <a:normAutofit/>
          </a:bodyPr>
          <a:lstStyle/>
          <a:p>
            <a:r>
              <a:rPr lang="en-US" dirty="0">
                <a:sym typeface="Wingdings" panose="05000000000000000000" pitchFamily="2" charset="2"/>
              </a:rPr>
              <a:t>We are limited to archaic ways to access the body of scientific knowledge, </a:t>
            </a:r>
            <a:r>
              <a:rPr lang="en-US" sz="1400" dirty="0">
                <a:sym typeface="Wingdings" panose="05000000000000000000" pitchFamily="2" charset="2"/>
              </a:rPr>
              <a:t>(while Silicon Valley tech bros (presumably) already scraped, aka. stole most of it).</a:t>
            </a:r>
            <a:endParaRPr lang="en-US" dirty="0">
              <a:sym typeface="Wingdings" panose="05000000000000000000" pitchFamily="2" charset="2"/>
            </a:endParaRPr>
          </a:p>
          <a:p>
            <a:r>
              <a:rPr lang="en-US" dirty="0">
                <a:sym typeface="Wingdings" panose="05000000000000000000" pitchFamily="2" charset="2"/>
              </a:rPr>
              <a:t>Ever-growing research body requires large-scale meta-scientific efforts</a:t>
            </a:r>
          </a:p>
          <a:p>
            <a:pPr lvl="1"/>
            <a:r>
              <a:rPr lang="en-US" dirty="0">
                <a:sym typeface="Wingdings" panose="05000000000000000000" pitchFamily="2" charset="2"/>
              </a:rPr>
              <a:t> automated access is key!</a:t>
            </a:r>
          </a:p>
          <a:p>
            <a:endParaRPr lang="en-US" dirty="0">
              <a:sym typeface="Wingdings" panose="05000000000000000000" pitchFamily="2" charset="2"/>
            </a:endParaRPr>
          </a:p>
          <a:p>
            <a:r>
              <a:rPr lang="en-US" dirty="0"/>
              <a:t>What is our endgame? </a:t>
            </a:r>
          </a:p>
          <a:p>
            <a:pPr lvl="1"/>
            <a:r>
              <a:rPr lang="en-US" dirty="0">
                <a:sym typeface="Wingdings" panose="05000000000000000000" pitchFamily="2" charset="2"/>
              </a:rPr>
              <a:t>Grassroots movement? </a:t>
            </a:r>
          </a:p>
          <a:p>
            <a:pPr lvl="2"/>
            <a:r>
              <a:rPr lang="en-US" dirty="0">
                <a:sym typeface="Wingdings" panose="05000000000000000000" pitchFamily="2" charset="2"/>
              </a:rPr>
              <a:t>Build database of extracted information (legality?)</a:t>
            </a:r>
          </a:p>
          <a:p>
            <a:pPr lvl="2"/>
            <a:r>
              <a:rPr lang="en-US" dirty="0">
                <a:sym typeface="Wingdings" panose="05000000000000000000" pitchFamily="2" charset="2"/>
              </a:rPr>
              <a:t>Costly and high-maintenance</a:t>
            </a:r>
          </a:p>
          <a:p>
            <a:pPr lvl="1"/>
            <a:r>
              <a:rPr lang="en-US" dirty="0">
                <a:sym typeface="Wingdings" panose="05000000000000000000" pitchFamily="2" charset="2"/>
              </a:rPr>
              <a:t>Deals with publishers?</a:t>
            </a:r>
          </a:p>
          <a:p>
            <a:pPr lvl="2"/>
            <a:r>
              <a:rPr lang="en-US" dirty="0">
                <a:sym typeface="Wingdings" panose="05000000000000000000" pitchFamily="2" charset="2"/>
              </a:rPr>
              <a:t>ask them to actually do something for their money?</a:t>
            </a:r>
          </a:p>
          <a:p>
            <a:pPr lvl="2"/>
            <a:r>
              <a:rPr lang="en-US" dirty="0">
                <a:sym typeface="Wingdings" panose="05000000000000000000" pitchFamily="2" charset="2"/>
              </a:rPr>
              <a:t>More innovative ways of publishing than merely uploading a pdf?</a:t>
            </a:r>
          </a:p>
          <a:p>
            <a:pPr lvl="1"/>
            <a:endParaRPr lang="en-US" dirty="0">
              <a:sym typeface="Wingdings" panose="05000000000000000000" pitchFamily="2" charset="2"/>
            </a:endParaRPr>
          </a:p>
          <a:p>
            <a:pPr lvl="1"/>
            <a:endParaRPr lang="en-US" dirty="0"/>
          </a:p>
        </p:txBody>
      </p:sp>
      <p:sp>
        <p:nvSpPr>
          <p:cNvPr id="5" name="Title 4">
            <a:extLst>
              <a:ext uri="{FF2B5EF4-FFF2-40B4-BE49-F238E27FC236}">
                <a16:creationId xmlns:a16="http://schemas.microsoft.com/office/drawing/2014/main" id="{6D6AFF19-F78C-B253-0FC4-A72A8995AC70}"/>
              </a:ext>
            </a:extLst>
          </p:cNvPr>
          <p:cNvSpPr>
            <a:spLocks noGrp="1"/>
          </p:cNvSpPr>
          <p:nvPr>
            <p:ph type="title"/>
          </p:nvPr>
        </p:nvSpPr>
        <p:spPr/>
        <p:txBody>
          <a:bodyPr/>
          <a:lstStyle/>
          <a:p>
            <a:r>
              <a:rPr lang="en-US" dirty="0"/>
              <a:t>Community Discussion 2: </a:t>
            </a:r>
            <a:br>
              <a:rPr lang="en-US" dirty="0"/>
            </a:br>
            <a:r>
              <a:rPr lang="en-US" dirty="0"/>
              <a:t>Resource Availability Endgame</a:t>
            </a:r>
            <a:endParaRPr lang="en-DE" dirty="0"/>
          </a:p>
        </p:txBody>
      </p:sp>
    </p:spTree>
    <p:extLst>
      <p:ext uri="{BB962C8B-B14F-4D97-AF65-F5344CB8AC3E}">
        <p14:creationId xmlns:p14="http://schemas.microsoft.com/office/powerpoint/2010/main" val="33761076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5722-1019-0EF0-64CD-094C6D835D2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01E8D2-002D-D212-C68A-F74CACB5B322}"/>
              </a:ext>
            </a:extLst>
          </p:cNvPr>
          <p:cNvSpPr>
            <a:spLocks noGrp="1"/>
          </p:cNvSpPr>
          <p:nvPr>
            <p:ph idx="1"/>
          </p:nvPr>
        </p:nvSpPr>
        <p:spPr>
          <a:xfrm>
            <a:off x="462019" y="1344613"/>
            <a:ext cx="7759644" cy="1360395"/>
          </a:xfrm>
        </p:spPr>
        <p:txBody>
          <a:bodyPr>
            <a:normAutofit/>
          </a:bodyPr>
          <a:lstStyle/>
          <a:p>
            <a:r>
              <a:rPr lang="en-US" dirty="0">
                <a:latin typeface="Aptos" panose="020B0004020202020204" pitchFamily="34" charset="0"/>
              </a:rPr>
              <a:t>To estimate replicability in management science using Z-curve we need to:</a:t>
            </a:r>
          </a:p>
          <a:p>
            <a:pPr marL="609600" lvl="1" indent="-342900">
              <a:buAutoNum type="arabicParenR"/>
            </a:pPr>
            <a:r>
              <a:rPr lang="en-US" dirty="0">
                <a:latin typeface="Aptos" panose="020B0004020202020204" pitchFamily="34" charset="0"/>
              </a:rPr>
              <a:t>Get list of published papers</a:t>
            </a:r>
          </a:p>
          <a:p>
            <a:pPr marL="609600" lvl="1" indent="-342900">
              <a:buAutoNum type="arabicParenR"/>
            </a:pPr>
            <a:r>
              <a:rPr lang="en-US" dirty="0">
                <a:latin typeface="Aptos" panose="020B0004020202020204" pitchFamily="34" charset="0"/>
              </a:rPr>
              <a:t>Obtain full-texts for all research papers</a:t>
            </a:r>
          </a:p>
          <a:p>
            <a:pPr marL="609600" lvl="1" indent="-342900">
              <a:buAutoNum type="arabicParenR"/>
            </a:pPr>
            <a:r>
              <a:rPr lang="en-US" b="1" dirty="0">
                <a:latin typeface="Aptos" panose="020B0004020202020204" pitchFamily="34" charset="0"/>
              </a:rPr>
              <a:t>Extract </a:t>
            </a:r>
            <a:r>
              <a:rPr lang="en-US" b="1" i="1" dirty="0">
                <a:latin typeface="Aptos" panose="020B0004020202020204" pitchFamily="34" charset="0"/>
              </a:rPr>
              <a:t>relevant </a:t>
            </a:r>
            <a:r>
              <a:rPr lang="en-US" b="1" dirty="0">
                <a:latin typeface="Aptos" panose="020B0004020202020204" pitchFamily="34" charset="0"/>
              </a:rPr>
              <a:t>test-statistics from full-texts</a:t>
            </a:r>
            <a:endParaRPr lang="en-US" b="1" dirty="0"/>
          </a:p>
        </p:txBody>
      </p:sp>
      <p:sp>
        <p:nvSpPr>
          <p:cNvPr id="3" name="Footer Placeholder 2">
            <a:extLst>
              <a:ext uri="{FF2B5EF4-FFF2-40B4-BE49-F238E27FC236}">
                <a16:creationId xmlns:a16="http://schemas.microsoft.com/office/drawing/2014/main" id="{89E885A1-80CE-41D0-C34C-B84C41E524A7}"/>
              </a:ext>
            </a:extLst>
          </p:cNvPr>
          <p:cNvSpPr>
            <a:spLocks noGrp="1"/>
          </p:cNvSpPr>
          <p:nvPr>
            <p:ph type="ftr" sz="quarter" idx="11"/>
          </p:nvPr>
        </p:nvSpPr>
        <p:spPr/>
        <p:txBody>
          <a:bodyPr/>
          <a:lstStyle/>
          <a:p>
            <a:r>
              <a:rPr lang="en-GB" dirty="0"/>
              <a:t>Sample Footer</a:t>
            </a:r>
          </a:p>
        </p:txBody>
      </p:sp>
      <p:sp>
        <p:nvSpPr>
          <p:cNvPr id="4" name="Slide Number Placeholder 3">
            <a:extLst>
              <a:ext uri="{FF2B5EF4-FFF2-40B4-BE49-F238E27FC236}">
                <a16:creationId xmlns:a16="http://schemas.microsoft.com/office/drawing/2014/main" id="{28AD1B6A-AD6E-99FD-2A64-1BD634174084}"/>
              </a:ext>
            </a:extLst>
          </p:cNvPr>
          <p:cNvSpPr>
            <a:spLocks noGrp="1"/>
          </p:cNvSpPr>
          <p:nvPr>
            <p:ph type="sldNum" sz="quarter" idx="12"/>
          </p:nvPr>
        </p:nvSpPr>
        <p:spPr/>
        <p:txBody>
          <a:bodyPr/>
          <a:lstStyle/>
          <a:p>
            <a:r>
              <a:rPr lang="en-GB"/>
              <a:t>Page </a:t>
            </a:r>
            <a:fld id="{BE3DC40E-DBBE-4E2D-9EEC-FBF0DA0E9179}" type="slidenum">
              <a:rPr lang="en-GB" smtClean="0"/>
              <a:t>26</a:t>
            </a:fld>
            <a:endParaRPr lang="en-GB" dirty="0"/>
          </a:p>
        </p:txBody>
      </p:sp>
      <p:sp>
        <p:nvSpPr>
          <p:cNvPr id="5" name="Title 4">
            <a:extLst>
              <a:ext uri="{FF2B5EF4-FFF2-40B4-BE49-F238E27FC236}">
                <a16:creationId xmlns:a16="http://schemas.microsoft.com/office/drawing/2014/main" id="{B288B7C1-E8FA-8881-1908-724EF5D33D20}"/>
              </a:ext>
            </a:extLst>
          </p:cNvPr>
          <p:cNvSpPr>
            <a:spLocks noGrp="1"/>
          </p:cNvSpPr>
          <p:nvPr>
            <p:ph type="title"/>
          </p:nvPr>
        </p:nvSpPr>
        <p:spPr/>
        <p:txBody>
          <a:bodyPr/>
          <a:lstStyle/>
          <a:p>
            <a:r>
              <a:rPr lang="en-US" dirty="0"/>
              <a:t>Workflow: Overview</a:t>
            </a:r>
            <a:endParaRPr lang="en-DE" dirty="0"/>
          </a:p>
        </p:txBody>
      </p:sp>
      <p:pic>
        <p:nvPicPr>
          <p:cNvPr id="7" name="Picture 6" descr="A black and orange logo&#10;&#10;Description automatically generated">
            <a:extLst>
              <a:ext uri="{FF2B5EF4-FFF2-40B4-BE49-F238E27FC236}">
                <a16:creationId xmlns:a16="http://schemas.microsoft.com/office/drawing/2014/main" id="{08E4BAD4-FA42-308F-C4E1-A59A5D659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676" y="3513107"/>
            <a:ext cx="949862" cy="474931"/>
          </a:xfrm>
          <a:prstGeom prst="ellipse">
            <a:avLst/>
          </a:prstGeom>
          <a:ln w="190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yellow circle with black letters&#10;&#10;Description automatically generated">
            <a:extLst>
              <a:ext uri="{FF2B5EF4-FFF2-40B4-BE49-F238E27FC236}">
                <a16:creationId xmlns:a16="http://schemas.microsoft.com/office/drawing/2014/main" id="{E4FC1BDF-08E7-1001-2FEA-54DC8B11D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695" y="3630581"/>
            <a:ext cx="252452" cy="252452"/>
          </a:xfrm>
          <a:prstGeom prst="rect">
            <a:avLst/>
          </a:prstGeom>
        </p:spPr>
      </p:pic>
      <p:cxnSp>
        <p:nvCxnSpPr>
          <p:cNvPr id="23" name="Straight Arrow Connector 22">
            <a:extLst>
              <a:ext uri="{FF2B5EF4-FFF2-40B4-BE49-F238E27FC236}">
                <a16:creationId xmlns:a16="http://schemas.microsoft.com/office/drawing/2014/main" id="{3DF41AD3-5DAB-4DF9-2BC1-B99646331E5F}"/>
              </a:ext>
            </a:extLst>
          </p:cNvPr>
          <p:cNvCxnSpPr>
            <a:cxnSpLocks/>
          </p:cNvCxnSpPr>
          <p:nvPr/>
        </p:nvCxnSpPr>
        <p:spPr>
          <a:xfrm flipV="1">
            <a:off x="4479931" y="3746156"/>
            <a:ext cx="4143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black background with a black square&#10;&#10;Description automatically generated with medium confidence">
            <a:extLst>
              <a:ext uri="{FF2B5EF4-FFF2-40B4-BE49-F238E27FC236}">
                <a16:creationId xmlns:a16="http://schemas.microsoft.com/office/drawing/2014/main" id="{C4B79290-ADDA-82A8-81F5-EFD5C9CB2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993" y="3486099"/>
            <a:ext cx="459087" cy="556997"/>
          </a:xfrm>
          <a:prstGeom prst="rect">
            <a:avLst/>
          </a:prstGeom>
        </p:spPr>
      </p:pic>
      <p:cxnSp>
        <p:nvCxnSpPr>
          <p:cNvPr id="47" name="Straight Arrow Connector 46">
            <a:extLst>
              <a:ext uri="{FF2B5EF4-FFF2-40B4-BE49-F238E27FC236}">
                <a16:creationId xmlns:a16="http://schemas.microsoft.com/office/drawing/2014/main" id="{6393D5C7-45F7-6C27-84E0-2BA8382D2F83}"/>
              </a:ext>
            </a:extLst>
          </p:cNvPr>
          <p:cNvCxnSpPr>
            <a:cxnSpLocks/>
          </p:cNvCxnSpPr>
          <p:nvPr/>
        </p:nvCxnSpPr>
        <p:spPr>
          <a:xfrm>
            <a:off x="3017538" y="3746156"/>
            <a:ext cx="502292" cy="4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F0C598E-DCDB-0A0F-CA92-77E695DD580A}"/>
              </a:ext>
            </a:extLst>
          </p:cNvPr>
          <p:cNvSpPr txBox="1"/>
          <p:nvPr/>
        </p:nvSpPr>
        <p:spPr>
          <a:xfrm>
            <a:off x="3078353" y="3544334"/>
            <a:ext cx="396262" cy="246221"/>
          </a:xfrm>
          <a:prstGeom prst="rect">
            <a:avLst/>
          </a:prstGeom>
          <a:noFill/>
        </p:spPr>
        <p:txBody>
          <a:bodyPr wrap="none" rtlCol="0">
            <a:spAutoFit/>
          </a:bodyPr>
          <a:lstStyle/>
          <a:p>
            <a:pPr algn="ctr"/>
            <a:r>
              <a:rPr lang="en-US" sz="1000" dirty="0">
                <a:latin typeface="Consolas" panose="020B0609020204030204" pitchFamily="49" charset="0"/>
              </a:rPr>
              <a:t>API</a:t>
            </a:r>
            <a:endParaRPr lang="en-DE" sz="1100" dirty="0">
              <a:latin typeface="Consolas" panose="020B0609020204030204" pitchFamily="49" charset="0"/>
            </a:endParaRPr>
          </a:p>
        </p:txBody>
      </p:sp>
      <p:cxnSp>
        <p:nvCxnSpPr>
          <p:cNvPr id="51" name="Straight Arrow Connector 50">
            <a:extLst>
              <a:ext uri="{FF2B5EF4-FFF2-40B4-BE49-F238E27FC236}">
                <a16:creationId xmlns:a16="http://schemas.microsoft.com/office/drawing/2014/main" id="{70BCDA02-91C8-BF51-0DB3-8B7497C5AE8F}"/>
              </a:ext>
            </a:extLst>
          </p:cNvPr>
          <p:cNvCxnSpPr>
            <a:cxnSpLocks/>
          </p:cNvCxnSpPr>
          <p:nvPr/>
        </p:nvCxnSpPr>
        <p:spPr>
          <a:xfrm>
            <a:off x="3980080" y="3756807"/>
            <a:ext cx="242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blue and grey logo&#10;&#10;Description automatically generated">
            <a:extLst>
              <a:ext uri="{FF2B5EF4-FFF2-40B4-BE49-F238E27FC236}">
                <a16:creationId xmlns:a16="http://schemas.microsoft.com/office/drawing/2014/main" id="{BFDC6395-7AEA-0615-9985-D5F9538D7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739" y="3782207"/>
            <a:ext cx="261053" cy="228421"/>
          </a:xfrm>
          <a:prstGeom prst="rect">
            <a:avLst/>
          </a:prstGeom>
        </p:spPr>
      </p:pic>
      <p:pic>
        <p:nvPicPr>
          <p:cNvPr id="63" name="Picture 62" descr="A blue and grey logo&#10;&#10;Description automatically generated">
            <a:extLst>
              <a:ext uri="{FF2B5EF4-FFF2-40B4-BE49-F238E27FC236}">
                <a16:creationId xmlns:a16="http://schemas.microsoft.com/office/drawing/2014/main" id="{2FE29362-2DE4-3BB2-80C6-0B48F0D26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649" y="3782208"/>
            <a:ext cx="261053" cy="228421"/>
          </a:xfrm>
          <a:prstGeom prst="rect">
            <a:avLst/>
          </a:prstGeom>
        </p:spPr>
      </p:pic>
      <p:grpSp>
        <p:nvGrpSpPr>
          <p:cNvPr id="71" name="Group 70">
            <a:extLst>
              <a:ext uri="{FF2B5EF4-FFF2-40B4-BE49-F238E27FC236}">
                <a16:creationId xmlns:a16="http://schemas.microsoft.com/office/drawing/2014/main" id="{55F97BDB-9B3F-C932-7FAC-45EE528FC25B}"/>
              </a:ext>
            </a:extLst>
          </p:cNvPr>
          <p:cNvGrpSpPr/>
          <p:nvPr/>
        </p:nvGrpSpPr>
        <p:grpSpPr>
          <a:xfrm>
            <a:off x="589085" y="3507566"/>
            <a:ext cx="1097511" cy="474928"/>
            <a:chOff x="121677" y="3975492"/>
            <a:chExt cx="1097511" cy="673046"/>
          </a:xfrm>
        </p:grpSpPr>
        <p:sp>
          <p:nvSpPr>
            <p:cNvPr id="66" name="Rectangle 65">
              <a:extLst>
                <a:ext uri="{FF2B5EF4-FFF2-40B4-BE49-F238E27FC236}">
                  <a16:creationId xmlns:a16="http://schemas.microsoft.com/office/drawing/2014/main" id="{DAADCF37-47F9-7C6E-8EAB-9F7ECBB9823A}"/>
                </a:ext>
              </a:extLst>
            </p:cNvPr>
            <p:cNvSpPr/>
            <p:nvPr/>
          </p:nvSpPr>
          <p:spPr>
            <a:xfrm>
              <a:off x="165330" y="3975492"/>
              <a:ext cx="1053858" cy="67304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tx1"/>
                  </a:solidFill>
                </a:rPr>
                <a:t>Journal </a:t>
              </a:r>
            </a:p>
            <a:p>
              <a:pPr algn="r"/>
              <a:r>
                <a:rPr lang="en-US" sz="1050" dirty="0">
                  <a:solidFill>
                    <a:schemeClr val="tx1"/>
                  </a:solidFill>
                </a:rPr>
                <a:t>ISSN</a:t>
              </a:r>
            </a:p>
            <a:p>
              <a:pPr algn="r"/>
              <a:r>
                <a:rPr lang="en-US" sz="600" dirty="0">
                  <a:solidFill>
                    <a:schemeClr val="tx1"/>
                  </a:solidFill>
                </a:rPr>
                <a:t>&lt; year &gt;</a:t>
              </a:r>
            </a:p>
          </p:txBody>
        </p:sp>
        <p:pic>
          <p:nvPicPr>
            <p:cNvPr id="68" name="Picture 67" descr="A black background with a black square&#10;&#10;Description automatically generated with medium confidence">
              <a:extLst>
                <a:ext uri="{FF2B5EF4-FFF2-40B4-BE49-F238E27FC236}">
                  <a16:creationId xmlns:a16="http://schemas.microsoft.com/office/drawing/2014/main" id="{60453D6E-9CA7-9D5D-9EA1-5B71501F93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77" y="4022217"/>
              <a:ext cx="540646" cy="540646"/>
            </a:xfrm>
            <a:prstGeom prst="rect">
              <a:avLst/>
            </a:prstGeom>
          </p:spPr>
        </p:pic>
      </p:grpSp>
      <p:cxnSp>
        <p:nvCxnSpPr>
          <p:cNvPr id="72" name="Straight Arrow Connector 71">
            <a:extLst>
              <a:ext uri="{FF2B5EF4-FFF2-40B4-BE49-F238E27FC236}">
                <a16:creationId xmlns:a16="http://schemas.microsoft.com/office/drawing/2014/main" id="{CD3C7E61-8687-DD3F-DC5B-D190E969DAF0}"/>
              </a:ext>
            </a:extLst>
          </p:cNvPr>
          <p:cNvCxnSpPr>
            <a:cxnSpLocks/>
          </p:cNvCxnSpPr>
          <p:nvPr/>
        </p:nvCxnSpPr>
        <p:spPr>
          <a:xfrm flipV="1">
            <a:off x="1697136" y="3746479"/>
            <a:ext cx="36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6FAA9C43-AE8F-EA85-4E3D-891F6DD944A1}"/>
              </a:ext>
            </a:extLst>
          </p:cNvPr>
          <p:cNvGrpSpPr/>
          <p:nvPr/>
        </p:nvGrpSpPr>
        <p:grpSpPr>
          <a:xfrm>
            <a:off x="4894235" y="3132541"/>
            <a:ext cx="1096327" cy="1339090"/>
            <a:chOff x="4479054" y="2795909"/>
            <a:chExt cx="1096327" cy="1339090"/>
          </a:xfrm>
        </p:grpSpPr>
        <p:sp>
          <p:nvSpPr>
            <p:cNvPr id="81" name="Rectangle 80">
              <a:extLst>
                <a:ext uri="{FF2B5EF4-FFF2-40B4-BE49-F238E27FC236}">
                  <a16:creationId xmlns:a16="http://schemas.microsoft.com/office/drawing/2014/main" id="{85A834A4-8F17-BCCD-EBB7-135B20B7580E}"/>
                </a:ext>
              </a:extLst>
            </p:cNvPr>
            <p:cNvSpPr/>
            <p:nvPr/>
          </p:nvSpPr>
          <p:spPr>
            <a:xfrm>
              <a:off x="4479054" y="2795909"/>
              <a:ext cx="1096327" cy="1339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26" name="Picture 25" descr="A red file with white text&#10;&#10;Description automatically generated">
              <a:extLst>
                <a:ext uri="{FF2B5EF4-FFF2-40B4-BE49-F238E27FC236}">
                  <a16:creationId xmlns:a16="http://schemas.microsoft.com/office/drawing/2014/main" id="{62939187-4595-0B43-13B3-4C3DFE6C40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9978" y="3222454"/>
              <a:ext cx="462938" cy="462938"/>
            </a:xfrm>
            <a:prstGeom prst="rect">
              <a:avLst/>
            </a:prstGeom>
          </p:spPr>
        </p:pic>
        <p:pic>
          <p:nvPicPr>
            <p:cNvPr id="28" name="Picture 27" descr="A red letter z in a hexagon&#10;&#10;Description automatically generated">
              <a:extLst>
                <a:ext uri="{FF2B5EF4-FFF2-40B4-BE49-F238E27FC236}">
                  <a16:creationId xmlns:a16="http://schemas.microsoft.com/office/drawing/2014/main" id="{B2D240F4-7B49-2170-3149-44E42417BA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17" y="3789000"/>
              <a:ext cx="304949" cy="304949"/>
            </a:xfrm>
            <a:prstGeom prst="rect">
              <a:avLst/>
            </a:prstGeom>
          </p:spPr>
        </p:pic>
        <p:cxnSp>
          <p:nvCxnSpPr>
            <p:cNvPr id="54" name="Straight Arrow Connector 53">
              <a:extLst>
                <a:ext uri="{FF2B5EF4-FFF2-40B4-BE49-F238E27FC236}">
                  <a16:creationId xmlns:a16="http://schemas.microsoft.com/office/drawing/2014/main" id="{9A10A272-90C7-0276-94C2-8EF727F791A9}"/>
                </a:ext>
              </a:extLst>
            </p:cNvPr>
            <p:cNvCxnSpPr>
              <a:cxnSpLocks/>
              <a:endCxn id="28" idx="0"/>
            </p:cNvCxnSpPr>
            <p:nvPr/>
          </p:nvCxnSpPr>
          <p:spPr>
            <a:xfrm>
              <a:off x="4950092" y="3300573"/>
              <a:ext cx="0" cy="488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green and white sign with white text&#10;&#10;Description automatically generated">
              <a:extLst>
                <a:ext uri="{FF2B5EF4-FFF2-40B4-BE49-F238E27FC236}">
                  <a16:creationId xmlns:a16="http://schemas.microsoft.com/office/drawing/2014/main" id="{05D5BAD8-9254-44E0-059E-AC20499E1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79" y="2857149"/>
              <a:ext cx="710940" cy="473664"/>
            </a:xfrm>
            <a:prstGeom prst="rect">
              <a:avLst/>
            </a:prstGeom>
          </p:spPr>
        </p:pic>
        <p:pic>
          <p:nvPicPr>
            <p:cNvPr id="78" name="Graphic 77">
              <a:extLst>
                <a:ext uri="{FF2B5EF4-FFF2-40B4-BE49-F238E27FC236}">
                  <a16:creationId xmlns:a16="http://schemas.microsoft.com/office/drawing/2014/main" id="{935DC14A-C646-FEF1-A223-E2E05A3042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2021" y="3472259"/>
              <a:ext cx="324520" cy="104739"/>
            </a:xfrm>
            <a:prstGeom prst="rect">
              <a:avLst/>
            </a:prstGeom>
          </p:spPr>
        </p:pic>
      </p:grpSp>
      <p:cxnSp>
        <p:nvCxnSpPr>
          <p:cNvPr id="79" name="Straight Arrow Connector 78">
            <a:extLst>
              <a:ext uri="{FF2B5EF4-FFF2-40B4-BE49-F238E27FC236}">
                <a16:creationId xmlns:a16="http://schemas.microsoft.com/office/drawing/2014/main" id="{F1ACFCD3-4FDD-D48C-87ED-C5E77A90309B}"/>
              </a:ext>
            </a:extLst>
          </p:cNvPr>
          <p:cNvCxnSpPr>
            <a:cxnSpLocks/>
          </p:cNvCxnSpPr>
          <p:nvPr/>
        </p:nvCxnSpPr>
        <p:spPr>
          <a:xfrm>
            <a:off x="5994283" y="3797637"/>
            <a:ext cx="493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2576051-3452-2F55-C4B3-7B822EDDDA31}"/>
              </a:ext>
            </a:extLst>
          </p:cNvPr>
          <p:cNvGrpSpPr/>
          <p:nvPr/>
        </p:nvGrpSpPr>
        <p:grpSpPr>
          <a:xfrm>
            <a:off x="6441078" y="3410885"/>
            <a:ext cx="600117" cy="668290"/>
            <a:chOff x="6032801" y="3018823"/>
            <a:chExt cx="762595" cy="849225"/>
          </a:xfrm>
        </p:grpSpPr>
        <p:pic>
          <p:nvPicPr>
            <p:cNvPr id="88" name="Picture 87" descr="A white paper with orange text and a black background&#10;&#10;Description automatically generated">
              <a:extLst>
                <a:ext uri="{FF2B5EF4-FFF2-40B4-BE49-F238E27FC236}">
                  <a16:creationId xmlns:a16="http://schemas.microsoft.com/office/drawing/2014/main" id="{4E0229F3-BAE3-02BA-64D2-FED8135B39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2801" y="3018823"/>
              <a:ext cx="493345" cy="493345"/>
            </a:xfrm>
            <a:prstGeom prst="rect">
              <a:avLst/>
            </a:prstGeom>
          </p:spPr>
        </p:pic>
        <p:pic>
          <p:nvPicPr>
            <p:cNvPr id="89" name="Picture 88" descr="A white paper with orange text and a black background&#10;&#10;Description automatically generated">
              <a:extLst>
                <a:ext uri="{FF2B5EF4-FFF2-40B4-BE49-F238E27FC236}">
                  <a16:creationId xmlns:a16="http://schemas.microsoft.com/office/drawing/2014/main" id="{3993C24B-D3B9-8787-4891-2C07639208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7426" y="3204354"/>
              <a:ext cx="493345" cy="493345"/>
            </a:xfrm>
            <a:prstGeom prst="rect">
              <a:avLst/>
            </a:prstGeom>
          </p:spPr>
        </p:pic>
        <p:pic>
          <p:nvPicPr>
            <p:cNvPr id="90" name="Picture 89" descr="A white paper with orange text and a black background&#10;&#10;Description automatically generated">
              <a:extLst>
                <a:ext uri="{FF2B5EF4-FFF2-40B4-BE49-F238E27FC236}">
                  <a16:creationId xmlns:a16="http://schemas.microsoft.com/office/drawing/2014/main" id="{F8B0A82E-BD8E-BABA-A7BB-4D1A5A02AD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2051" y="3374703"/>
              <a:ext cx="493345" cy="493345"/>
            </a:xfrm>
            <a:prstGeom prst="rect">
              <a:avLst/>
            </a:prstGeom>
          </p:spPr>
        </p:pic>
      </p:grpSp>
      <p:sp>
        <p:nvSpPr>
          <p:cNvPr id="92" name="TextBox 91">
            <a:extLst>
              <a:ext uri="{FF2B5EF4-FFF2-40B4-BE49-F238E27FC236}">
                <a16:creationId xmlns:a16="http://schemas.microsoft.com/office/drawing/2014/main" id="{8C493489-EDF3-D155-92FA-842847606131}"/>
              </a:ext>
            </a:extLst>
          </p:cNvPr>
          <p:cNvSpPr txBox="1"/>
          <p:nvPr/>
        </p:nvSpPr>
        <p:spPr>
          <a:xfrm>
            <a:off x="5926819" y="3560493"/>
            <a:ext cx="607859" cy="246221"/>
          </a:xfrm>
          <a:prstGeom prst="rect">
            <a:avLst/>
          </a:prstGeom>
          <a:noFill/>
        </p:spPr>
        <p:txBody>
          <a:bodyPr wrap="none" rtlCol="0">
            <a:spAutoFit/>
          </a:bodyPr>
          <a:lstStyle/>
          <a:p>
            <a:r>
              <a:rPr lang="en-US" sz="1000" dirty="0">
                <a:latin typeface="Consolas" panose="020B0609020204030204" pitchFamily="49" charset="0"/>
              </a:rPr>
              <a:t>GROBID</a:t>
            </a:r>
            <a:endParaRPr lang="en-DE" dirty="0">
              <a:latin typeface="Consolas" panose="020B0609020204030204" pitchFamily="49" charset="0"/>
            </a:endParaRPr>
          </a:p>
        </p:txBody>
      </p:sp>
      <p:pic>
        <p:nvPicPr>
          <p:cNvPr id="99" name="Picture 98" descr="A blue and yellow snake logo&#10;&#10;Description automatically generated">
            <a:extLst>
              <a:ext uri="{FF2B5EF4-FFF2-40B4-BE49-F238E27FC236}">
                <a16:creationId xmlns:a16="http://schemas.microsoft.com/office/drawing/2014/main" id="{1983014D-4208-CA44-E535-0ACE7DC9CD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10562" y="3826329"/>
            <a:ext cx="261830" cy="287358"/>
          </a:xfrm>
          <a:prstGeom prst="rect">
            <a:avLst/>
          </a:prstGeom>
        </p:spPr>
      </p:pic>
      <p:cxnSp>
        <p:nvCxnSpPr>
          <p:cNvPr id="100" name="Straight Arrow Connector 99">
            <a:extLst>
              <a:ext uri="{FF2B5EF4-FFF2-40B4-BE49-F238E27FC236}">
                <a16:creationId xmlns:a16="http://schemas.microsoft.com/office/drawing/2014/main" id="{D535C3B7-FDF1-1882-563E-4C3AAED5959E}"/>
              </a:ext>
            </a:extLst>
          </p:cNvPr>
          <p:cNvCxnSpPr>
            <a:cxnSpLocks/>
          </p:cNvCxnSpPr>
          <p:nvPr/>
        </p:nvCxnSpPr>
        <p:spPr>
          <a:xfrm>
            <a:off x="6993737" y="3797019"/>
            <a:ext cx="416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blue and grey logo&#10;&#10;Description automatically generated">
            <a:extLst>
              <a:ext uri="{FF2B5EF4-FFF2-40B4-BE49-F238E27FC236}">
                <a16:creationId xmlns:a16="http://schemas.microsoft.com/office/drawing/2014/main" id="{EB6962D4-896B-D8C6-141B-FABE487AC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351" y="3836299"/>
            <a:ext cx="261053" cy="228421"/>
          </a:xfrm>
          <a:prstGeom prst="rect">
            <a:avLst/>
          </a:prstGeom>
        </p:spPr>
      </p:pic>
      <p:grpSp>
        <p:nvGrpSpPr>
          <p:cNvPr id="125" name="Group 124">
            <a:extLst>
              <a:ext uri="{FF2B5EF4-FFF2-40B4-BE49-F238E27FC236}">
                <a16:creationId xmlns:a16="http://schemas.microsoft.com/office/drawing/2014/main" id="{E93342EE-1FAA-E67F-34CE-BD614097F649}"/>
              </a:ext>
            </a:extLst>
          </p:cNvPr>
          <p:cNvGrpSpPr/>
          <p:nvPr/>
        </p:nvGrpSpPr>
        <p:grpSpPr>
          <a:xfrm>
            <a:off x="7506574" y="2845629"/>
            <a:ext cx="1121021" cy="1922170"/>
            <a:chOff x="7051836" y="2838105"/>
            <a:chExt cx="1121021" cy="1922170"/>
          </a:xfrm>
        </p:grpSpPr>
        <p:sp>
          <p:nvSpPr>
            <p:cNvPr id="106" name="Rectangle 105">
              <a:extLst>
                <a:ext uri="{FF2B5EF4-FFF2-40B4-BE49-F238E27FC236}">
                  <a16:creationId xmlns:a16="http://schemas.microsoft.com/office/drawing/2014/main" id="{F4FE4C4A-AC3A-41E5-9040-B0DAE53ADE2E}"/>
                </a:ext>
              </a:extLst>
            </p:cNvPr>
            <p:cNvSpPr/>
            <p:nvPr/>
          </p:nvSpPr>
          <p:spPr>
            <a:xfrm>
              <a:off x="7076530" y="2838105"/>
              <a:ext cx="1096327" cy="1922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600" dirty="0">
                <a:solidFill>
                  <a:schemeClr val="tx1"/>
                </a:solidFill>
              </a:endParaRPr>
            </a:p>
          </p:txBody>
        </p:sp>
        <p:pic>
          <p:nvPicPr>
            <p:cNvPr id="105" name="Picture 104" descr="A black and white icon of a magnifying glass and papers&#10;&#10;Description automatically generated">
              <a:extLst>
                <a:ext uri="{FF2B5EF4-FFF2-40B4-BE49-F238E27FC236}">
                  <a16:creationId xmlns:a16="http://schemas.microsoft.com/office/drawing/2014/main" id="{0D03FA8D-7B4E-2AA6-7BEA-7D9AEF045CAE}"/>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1836" y="2856999"/>
              <a:ext cx="453468" cy="453468"/>
            </a:xfrm>
            <a:prstGeom prst="rect">
              <a:avLst/>
            </a:prstGeom>
          </p:spPr>
        </p:pic>
        <p:sp>
          <p:nvSpPr>
            <p:cNvPr id="107" name="TextBox 106">
              <a:extLst>
                <a:ext uri="{FF2B5EF4-FFF2-40B4-BE49-F238E27FC236}">
                  <a16:creationId xmlns:a16="http://schemas.microsoft.com/office/drawing/2014/main" id="{8BB99DAB-626C-7210-7EA6-D066AF12916B}"/>
                </a:ext>
              </a:extLst>
            </p:cNvPr>
            <p:cNvSpPr txBox="1"/>
            <p:nvPr/>
          </p:nvSpPr>
          <p:spPr>
            <a:xfrm>
              <a:off x="7410568" y="2856086"/>
              <a:ext cx="708740" cy="461665"/>
            </a:xfrm>
            <a:prstGeom prst="rect">
              <a:avLst/>
            </a:prstGeom>
            <a:noFill/>
          </p:spPr>
          <p:txBody>
            <a:bodyPr wrap="square" rtlCol="0">
              <a:spAutoFit/>
            </a:bodyPr>
            <a:lstStyle/>
            <a:p>
              <a:r>
                <a:rPr lang="en-US" sz="800" dirty="0" err="1"/>
                <a:t>hypoth</a:t>
              </a:r>
              <a:r>
                <a:rPr lang="en-US" sz="800" dirty="0"/>
                <a:t>*</a:t>
              </a:r>
            </a:p>
            <a:p>
              <a:r>
                <a:rPr lang="en-US" sz="800" dirty="0"/>
                <a:t>predict*</a:t>
              </a:r>
            </a:p>
            <a:p>
              <a:r>
                <a:rPr lang="en-US" sz="800" dirty="0"/>
                <a:t>…</a:t>
              </a:r>
            </a:p>
          </p:txBody>
        </p:sp>
        <p:pic>
          <p:nvPicPr>
            <p:cNvPr id="109" name="Picture 108" descr="A check mark and check mark&#10;&#10;Description automatically generated">
              <a:extLst>
                <a:ext uri="{FF2B5EF4-FFF2-40B4-BE49-F238E27FC236}">
                  <a16:creationId xmlns:a16="http://schemas.microsoft.com/office/drawing/2014/main" id="{643BC6EF-592E-DFDE-C651-E2EF4A964552}"/>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57428" y="3451736"/>
              <a:ext cx="246526" cy="246526"/>
            </a:xfrm>
            <a:prstGeom prst="rect">
              <a:avLst/>
            </a:prstGeom>
          </p:spPr>
        </p:pic>
        <p:cxnSp>
          <p:nvCxnSpPr>
            <p:cNvPr id="110" name="Straight Arrow Connector 109">
              <a:extLst>
                <a:ext uri="{FF2B5EF4-FFF2-40B4-BE49-F238E27FC236}">
                  <a16:creationId xmlns:a16="http://schemas.microsoft.com/office/drawing/2014/main" id="{1E9B6443-8375-61C6-C93A-8E1BE9C7B80F}"/>
                </a:ext>
              </a:extLst>
            </p:cNvPr>
            <p:cNvCxnSpPr>
              <a:cxnSpLocks/>
            </p:cNvCxnSpPr>
            <p:nvPr/>
          </p:nvCxnSpPr>
          <p:spPr>
            <a:xfrm>
              <a:off x="7565290" y="3277106"/>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44CDFEC-8B80-2686-4E41-8EE630F2C9C8}"/>
                </a:ext>
              </a:extLst>
            </p:cNvPr>
            <p:cNvSpPr txBox="1"/>
            <p:nvPr/>
          </p:nvSpPr>
          <p:spPr>
            <a:xfrm>
              <a:off x="7392721" y="3430994"/>
              <a:ext cx="761870" cy="307777"/>
            </a:xfrm>
            <a:prstGeom prst="rect">
              <a:avLst/>
            </a:prstGeom>
            <a:noFill/>
          </p:spPr>
          <p:txBody>
            <a:bodyPr wrap="square" rtlCol="0">
              <a:spAutoFit/>
            </a:bodyPr>
            <a:lstStyle/>
            <a:p>
              <a:r>
                <a:rPr lang="en-US" sz="700" dirty="0"/>
                <a:t>(p&lt;, p&gt;, p=, </a:t>
              </a:r>
              <a:r>
                <a:rPr lang="en-US" sz="700" dirty="0" err="1"/>
                <a:t>n.s</a:t>
              </a:r>
              <a:r>
                <a:rPr lang="en-US" sz="700" dirty="0"/>
                <a:t>./ns) </a:t>
              </a:r>
            </a:p>
          </p:txBody>
        </p:sp>
        <p:cxnSp>
          <p:nvCxnSpPr>
            <p:cNvPr id="116" name="Straight Arrow Connector 115">
              <a:extLst>
                <a:ext uri="{FF2B5EF4-FFF2-40B4-BE49-F238E27FC236}">
                  <a16:creationId xmlns:a16="http://schemas.microsoft.com/office/drawing/2014/main" id="{E83805FA-55E8-668E-C535-8A76F7EB2F5C}"/>
                </a:ext>
              </a:extLst>
            </p:cNvPr>
            <p:cNvCxnSpPr>
              <a:cxnSpLocks/>
            </p:cNvCxnSpPr>
            <p:nvPr/>
          </p:nvCxnSpPr>
          <p:spPr>
            <a:xfrm>
              <a:off x="7570057" y="3740758"/>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4458A6A-362C-2105-9D55-3B952DC06322}"/>
                </a:ext>
              </a:extLst>
            </p:cNvPr>
            <p:cNvSpPr txBox="1"/>
            <p:nvPr/>
          </p:nvSpPr>
          <p:spPr>
            <a:xfrm>
              <a:off x="7076530" y="3878541"/>
              <a:ext cx="1096327" cy="276999"/>
            </a:xfrm>
            <a:prstGeom prst="rect">
              <a:avLst/>
            </a:prstGeom>
            <a:noFill/>
          </p:spPr>
          <p:txBody>
            <a:bodyPr wrap="square" rtlCol="0">
              <a:spAutoFit/>
            </a:bodyPr>
            <a:lstStyle/>
            <a:p>
              <a:r>
                <a:rPr lang="en-US" sz="600" dirty="0"/>
                <a:t>Lorem ipsum… </a:t>
              </a: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t>p&lt;.05, dolor sit. </a:t>
              </a:r>
            </a:p>
          </p:txBody>
        </p:sp>
        <p:cxnSp>
          <p:nvCxnSpPr>
            <p:cNvPr id="122" name="Straight Arrow Connector 121">
              <a:extLst>
                <a:ext uri="{FF2B5EF4-FFF2-40B4-BE49-F238E27FC236}">
                  <a16:creationId xmlns:a16="http://schemas.microsoft.com/office/drawing/2014/main" id="{951C3213-939E-ED0D-F8C7-23E03DE333D4}"/>
                </a:ext>
              </a:extLst>
            </p:cNvPr>
            <p:cNvCxnSpPr>
              <a:cxnSpLocks/>
            </p:cNvCxnSpPr>
            <p:nvPr/>
          </p:nvCxnSpPr>
          <p:spPr>
            <a:xfrm>
              <a:off x="7570057" y="415554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D13D537-A3BC-E5F2-DD0D-8493AA887335}"/>
                </a:ext>
              </a:extLst>
            </p:cNvPr>
            <p:cNvSpPr txBox="1"/>
            <p:nvPr/>
          </p:nvSpPr>
          <p:spPr>
            <a:xfrm>
              <a:off x="7067120" y="4298609"/>
              <a:ext cx="1036906" cy="461665"/>
            </a:xfrm>
            <a:prstGeom prst="rect">
              <a:avLst/>
            </a:prstGeom>
            <a:noFill/>
          </p:spPr>
          <p:txBody>
            <a:bodyPr wrap="square" rtlCol="0">
              <a:spAutoFit/>
            </a:bodyPr>
            <a:lstStyle/>
            <a:p>
              <a:pPr algn="ctr"/>
              <a:r>
                <a:rPr lang="en-US" sz="600" dirty="0">
                  <a:solidFill>
                    <a:srgbClr val="FF0000"/>
                  </a:solidFill>
                </a:rPr>
                <a:t>t(</a:t>
              </a:r>
              <a:r>
                <a:rPr lang="en-US" sz="600" dirty="0" err="1">
                  <a:solidFill>
                    <a:srgbClr val="FF0000"/>
                  </a:solidFill>
                </a:rPr>
                <a:t>df</a:t>
              </a:r>
              <a:r>
                <a:rPr lang="en-US" sz="600" dirty="0">
                  <a:solidFill>
                    <a:srgbClr val="FF0000"/>
                  </a:solidFill>
                </a:rPr>
                <a:t>) </a:t>
              </a:r>
              <a:r>
                <a:rPr lang="en-US" sz="600" dirty="0">
                  <a:sym typeface="Wingdings" panose="05000000000000000000" pitchFamily="2" charset="2"/>
                </a:rPr>
                <a:t> p = .03</a:t>
              </a:r>
            </a:p>
            <a:p>
              <a:pPr algn="ctr"/>
              <a:r>
                <a:rPr lang="en-US" sz="600" dirty="0">
                  <a:solidFill>
                    <a:srgbClr val="FF0000"/>
                  </a:solidFill>
                  <a:sym typeface="Wingdings" panose="05000000000000000000" pitchFamily="2" charset="2"/>
                </a:rPr>
                <a:t>b(SE)</a:t>
              </a:r>
            </a:p>
            <a:p>
              <a:pPr algn="ctr"/>
              <a:r>
                <a:rPr lang="en-US" sz="600" dirty="0">
                  <a:solidFill>
                    <a:srgbClr val="FF0000"/>
                  </a:solidFill>
                  <a:sym typeface="Wingdings" panose="05000000000000000000" pitchFamily="2" charset="2"/>
                </a:rPr>
                <a:t>F(</a:t>
              </a:r>
              <a:r>
                <a:rPr lang="en-US" sz="600" dirty="0" err="1">
                  <a:solidFill>
                    <a:srgbClr val="FF0000"/>
                  </a:solidFill>
                  <a:sym typeface="Wingdings" panose="05000000000000000000" pitchFamily="2" charset="2"/>
                </a:rPr>
                <a:t>df</a:t>
              </a:r>
              <a:r>
                <a:rPr lang="en-US" sz="600" dirty="0">
                  <a:solidFill>
                    <a:srgbClr val="FF0000"/>
                  </a:solidFill>
                  <a:sym typeface="Wingdings" panose="05000000000000000000" pitchFamily="2" charset="2"/>
                </a:rPr>
                <a:t>)</a:t>
              </a:r>
            </a:p>
            <a:p>
              <a:pPr algn="ctr"/>
              <a:r>
                <a:rPr lang="en-US" sz="600" dirty="0">
                  <a:solidFill>
                    <a:srgbClr val="FF0000"/>
                  </a:solidFill>
                  <a:sym typeface="Wingdings" panose="05000000000000000000" pitchFamily="2" charset="2"/>
                </a:rPr>
                <a:t>…</a:t>
              </a:r>
              <a:endParaRPr lang="en-US" sz="600" dirty="0">
                <a:sym typeface="Wingdings" panose="05000000000000000000" pitchFamily="2" charset="2"/>
              </a:endParaRPr>
            </a:p>
          </p:txBody>
        </p:sp>
      </p:grpSp>
      <p:sp>
        <p:nvSpPr>
          <p:cNvPr id="124" name="TextBox 123">
            <a:extLst>
              <a:ext uri="{FF2B5EF4-FFF2-40B4-BE49-F238E27FC236}">
                <a16:creationId xmlns:a16="http://schemas.microsoft.com/office/drawing/2014/main" id="{12F8D51F-C1C3-26A8-2C9E-F20916D592F7}"/>
              </a:ext>
            </a:extLst>
          </p:cNvPr>
          <p:cNvSpPr txBox="1"/>
          <p:nvPr/>
        </p:nvSpPr>
        <p:spPr>
          <a:xfrm>
            <a:off x="3314303" y="3240503"/>
            <a:ext cx="864339" cy="276999"/>
          </a:xfrm>
          <a:prstGeom prst="rect">
            <a:avLst/>
          </a:prstGeom>
          <a:noFill/>
        </p:spPr>
        <p:txBody>
          <a:bodyPr wrap="none" rtlCol="0">
            <a:spAutoFit/>
          </a:bodyPr>
          <a:lstStyle/>
          <a:p>
            <a:r>
              <a:rPr lang="en-US" sz="1200" dirty="0">
                <a:latin typeface="Consolas" panose="020B0609020204030204" pitchFamily="49" charset="0"/>
              </a:rPr>
              <a:t>metadata</a:t>
            </a:r>
            <a:endParaRPr lang="en-DE" sz="1600" dirty="0">
              <a:latin typeface="Consolas" panose="020B0609020204030204" pitchFamily="49" charset="0"/>
            </a:endParaRPr>
          </a:p>
        </p:txBody>
      </p:sp>
      <p:pic>
        <p:nvPicPr>
          <p:cNvPr id="6" name="Picture 5" descr="A blue and yellow snake logo&#10;&#10;Description automatically generated">
            <a:extLst>
              <a:ext uri="{FF2B5EF4-FFF2-40B4-BE49-F238E27FC236}">
                <a16:creationId xmlns:a16="http://schemas.microsoft.com/office/drawing/2014/main" id="{6FF0787B-F3CD-1D47-B8D8-D89AE3E3BBC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0018" y="3418428"/>
            <a:ext cx="261830" cy="287358"/>
          </a:xfrm>
          <a:prstGeom prst="rect">
            <a:avLst/>
          </a:prstGeom>
        </p:spPr>
      </p:pic>
    </p:spTree>
    <p:extLst>
      <p:ext uri="{BB962C8B-B14F-4D97-AF65-F5344CB8AC3E}">
        <p14:creationId xmlns:p14="http://schemas.microsoft.com/office/powerpoint/2010/main" val="10789281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22298-7A21-B9FC-86C8-B6A4F8A28805}"/>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064089C-F44A-7AF2-C9B0-75E06A2D868D}"/>
              </a:ext>
            </a:extLst>
          </p:cNvPr>
          <p:cNvSpPr>
            <a:spLocks noGrp="1"/>
          </p:cNvSpPr>
          <p:nvPr>
            <p:ph idx="1"/>
          </p:nvPr>
        </p:nvSpPr>
        <p:spPr>
          <a:xfrm>
            <a:off x="204866" y="1344613"/>
            <a:ext cx="8555893" cy="3853905"/>
          </a:xfrm>
        </p:spPr>
        <p:txBody>
          <a:bodyPr>
            <a:normAutofit/>
          </a:bodyPr>
          <a:lstStyle/>
          <a:p>
            <a:pPr marL="266700" lvl="1" indent="0">
              <a:buNone/>
            </a:pPr>
            <a:r>
              <a:rPr lang="en-US" sz="2000" dirty="0">
                <a:latin typeface="Aptos" panose="020B0004020202020204" pitchFamily="34" charset="0"/>
              </a:rPr>
              <a:t>The challenge:</a:t>
            </a:r>
          </a:p>
          <a:p>
            <a:pPr marL="266700" lvl="1" indent="0">
              <a:buNone/>
            </a:pPr>
            <a:endParaRPr lang="en-US" sz="2000" dirty="0">
              <a:latin typeface="Aptos" panose="020B0004020202020204" pitchFamily="34" charset="0"/>
            </a:endParaRPr>
          </a:p>
          <a:p>
            <a:pPr lvl="1">
              <a:buFont typeface="Wingdings" panose="05000000000000000000" pitchFamily="2" charset="2"/>
              <a:buChar char="§"/>
            </a:pPr>
            <a:r>
              <a:rPr lang="en-US" sz="2000" dirty="0">
                <a:latin typeface="Aptos" panose="020B0004020202020204" pitchFamily="34" charset="0"/>
              </a:rPr>
              <a:t>Which ones to extract and how to find them?</a:t>
            </a:r>
          </a:p>
          <a:p>
            <a:pPr lvl="2">
              <a:buFont typeface="Wingdings" panose="05000000000000000000" pitchFamily="2" charset="2"/>
              <a:buChar char="§"/>
            </a:pPr>
            <a:r>
              <a:rPr lang="en-US" sz="1900" dirty="0">
                <a:latin typeface="Aptos" panose="020B0004020202020204" pitchFamily="34" charset="0"/>
              </a:rPr>
              <a:t>We might only want main hypotheses (without robustness checks, exploratory etc.)</a:t>
            </a:r>
          </a:p>
          <a:p>
            <a:pPr lvl="2">
              <a:buFont typeface="Wingdings" panose="05000000000000000000" pitchFamily="2" charset="2"/>
              <a:buChar char="§"/>
            </a:pPr>
            <a:r>
              <a:rPr lang="en-US" sz="1800" dirty="0">
                <a:latin typeface="Aptos" panose="020B0004020202020204" pitchFamily="34" charset="0"/>
                <a:sym typeface="Wingdings" panose="05000000000000000000" pitchFamily="2" charset="2"/>
              </a:rPr>
              <a:t> pattern matching vs. GPT</a:t>
            </a:r>
            <a:endParaRPr lang="en-US" sz="1900" dirty="0">
              <a:latin typeface="Aptos" panose="020B0004020202020204" pitchFamily="34" charset="0"/>
            </a:endParaRPr>
          </a:p>
          <a:p>
            <a:pPr lvl="1">
              <a:buFont typeface="Wingdings" panose="05000000000000000000" pitchFamily="2" charset="2"/>
              <a:buChar char="§"/>
            </a:pPr>
            <a:r>
              <a:rPr lang="en-US" sz="2000" dirty="0">
                <a:latin typeface="Aptos" panose="020B0004020202020204" pitchFamily="34" charset="0"/>
              </a:rPr>
              <a:t>E.g., for Z-Curve, we can only use precisely reported p-values (p = .001 rather than p &lt; .001).</a:t>
            </a:r>
          </a:p>
          <a:p>
            <a:pPr lvl="2">
              <a:buFont typeface="Wingdings" panose="05000000000000000000" pitchFamily="2" charset="2"/>
              <a:buChar char="§"/>
            </a:pPr>
            <a:r>
              <a:rPr lang="en-US" sz="1900" dirty="0">
                <a:latin typeface="Aptos" panose="020B0004020202020204" pitchFamily="34" charset="0"/>
              </a:rPr>
              <a:t>If we extract some context including test statistics, some can still be converted</a:t>
            </a:r>
          </a:p>
        </p:txBody>
      </p:sp>
      <p:sp>
        <p:nvSpPr>
          <p:cNvPr id="8" name="Title 7">
            <a:extLst>
              <a:ext uri="{FF2B5EF4-FFF2-40B4-BE49-F238E27FC236}">
                <a16:creationId xmlns:a16="http://schemas.microsoft.com/office/drawing/2014/main" id="{DA28C881-2003-C201-C5F8-A1C603B9ACAF}"/>
              </a:ext>
            </a:extLst>
          </p:cNvPr>
          <p:cNvSpPr>
            <a:spLocks noGrp="1"/>
          </p:cNvSpPr>
          <p:nvPr>
            <p:ph type="title"/>
          </p:nvPr>
        </p:nvSpPr>
        <p:spPr/>
        <p:txBody>
          <a:bodyPr/>
          <a:lstStyle/>
          <a:p>
            <a:r>
              <a:rPr lang="en-US" dirty="0"/>
              <a:t>Extracting p-values</a:t>
            </a:r>
            <a:endParaRPr lang="en-DE" dirty="0"/>
          </a:p>
        </p:txBody>
      </p:sp>
    </p:spTree>
    <p:extLst>
      <p:ext uri="{BB962C8B-B14F-4D97-AF65-F5344CB8AC3E}">
        <p14:creationId xmlns:p14="http://schemas.microsoft.com/office/powerpoint/2010/main" val="6608652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393E9-3E0B-1CF8-6607-E78BBCB3040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5F0C80A-6BF0-EA40-A25B-C3BAC6BE9ABD}"/>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C7DD02D1-B058-AF3A-A9F2-B33C09228315}"/>
              </a:ext>
            </a:extLst>
          </p:cNvPr>
          <p:cNvSpPr>
            <a:spLocks noGrp="1"/>
          </p:cNvSpPr>
          <p:nvPr>
            <p:ph type="title"/>
          </p:nvPr>
        </p:nvSpPr>
        <p:spPr/>
        <p:txBody>
          <a:bodyPr/>
          <a:lstStyle/>
          <a:p>
            <a:r>
              <a:rPr lang="en-US" dirty="0"/>
              <a:t>P-Value Extraction</a:t>
            </a:r>
            <a:endParaRPr lang="en-DE" dirty="0"/>
          </a:p>
        </p:txBody>
      </p:sp>
    </p:spTree>
    <p:extLst>
      <p:ext uri="{BB962C8B-B14F-4D97-AF65-F5344CB8AC3E}">
        <p14:creationId xmlns:p14="http://schemas.microsoft.com/office/powerpoint/2010/main" val="18195956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3F887-B8BB-5C8B-5CE6-3E8BABAA6C30}"/>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45BB130-5DF5-5344-3F5B-E235D9C6488D}"/>
              </a:ext>
            </a:extLst>
          </p:cNvPr>
          <p:cNvSpPr>
            <a:spLocks noGrp="1"/>
          </p:cNvSpPr>
          <p:nvPr>
            <p:ph idx="1"/>
          </p:nvPr>
        </p:nvSpPr>
        <p:spPr>
          <a:xfrm>
            <a:off x="462019" y="1344613"/>
            <a:ext cx="8298740" cy="3853905"/>
          </a:xfrm>
        </p:spPr>
        <p:txBody>
          <a:bodyPr>
            <a:normAutofit/>
          </a:bodyPr>
          <a:lstStyle/>
          <a:p>
            <a:pPr lvl="1">
              <a:buFont typeface="Wingdings" panose="05000000000000000000" pitchFamily="2" charset="2"/>
              <a:buChar char="§"/>
            </a:pPr>
            <a:r>
              <a:rPr lang="en-US" sz="2400" dirty="0">
                <a:latin typeface="Aptos" panose="020B0004020202020204" pitchFamily="34" charset="0"/>
              </a:rPr>
              <a:t>Quality of meta-scientific insights will strongly depend on how accurately we manage to get the information we wan</a:t>
            </a:r>
          </a:p>
          <a:p>
            <a:pPr lvl="1">
              <a:buFont typeface="Wingdings" panose="05000000000000000000" pitchFamily="2" charset="2"/>
              <a:buChar char="§"/>
            </a:pPr>
            <a:r>
              <a:rPr lang="en-US" sz="2400" dirty="0">
                <a:latin typeface="Aptos" panose="020B0004020202020204" pitchFamily="34" charset="0"/>
              </a:rPr>
              <a:t>AI/LLMs might be(come) very useful here, but performance needs to be validated </a:t>
            </a:r>
          </a:p>
          <a:p>
            <a:pPr lvl="1">
              <a:buFont typeface="Wingdings" panose="05000000000000000000" pitchFamily="2" charset="2"/>
              <a:buChar char="§"/>
            </a:pPr>
            <a:r>
              <a:rPr lang="en-US" sz="2400" dirty="0">
                <a:latin typeface="Aptos" panose="020B0004020202020204" pitchFamily="34" charset="0"/>
              </a:rPr>
              <a:t>Current implementation (OpenAI) is convenient but costly (and maybe illegal for non-open-access papers?)</a:t>
            </a:r>
          </a:p>
          <a:p>
            <a:pPr lvl="2">
              <a:buFont typeface="Wingdings" panose="05000000000000000000" pitchFamily="2" charset="2"/>
              <a:buChar char="§"/>
            </a:pPr>
            <a:r>
              <a:rPr lang="en-US" sz="2300" dirty="0">
                <a:latin typeface="Aptos" panose="020B0004020202020204" pitchFamily="34" charset="0"/>
                <a:sym typeface="Wingdings" panose="05000000000000000000" pitchFamily="2" charset="2"/>
              </a:rPr>
              <a:t> community solutions (servers / models?)</a:t>
            </a:r>
            <a:endParaRPr lang="en-US" sz="2300" dirty="0">
              <a:latin typeface="Aptos" panose="020B0004020202020204" pitchFamily="34" charset="0"/>
            </a:endParaRPr>
          </a:p>
        </p:txBody>
      </p:sp>
      <p:sp>
        <p:nvSpPr>
          <p:cNvPr id="8" name="Title 7">
            <a:extLst>
              <a:ext uri="{FF2B5EF4-FFF2-40B4-BE49-F238E27FC236}">
                <a16:creationId xmlns:a16="http://schemas.microsoft.com/office/drawing/2014/main" id="{2B67C7BA-AD17-91F7-63B0-1A004ABB06BD}"/>
              </a:ext>
            </a:extLst>
          </p:cNvPr>
          <p:cNvSpPr>
            <a:spLocks noGrp="1"/>
          </p:cNvSpPr>
          <p:nvPr>
            <p:ph type="title"/>
          </p:nvPr>
        </p:nvSpPr>
        <p:spPr/>
        <p:txBody>
          <a:bodyPr/>
          <a:lstStyle/>
          <a:p>
            <a:r>
              <a:rPr lang="en-US" dirty="0"/>
              <a:t>Reflection: Extracting p-values</a:t>
            </a:r>
            <a:endParaRPr lang="en-DE" dirty="0"/>
          </a:p>
        </p:txBody>
      </p:sp>
    </p:spTree>
    <p:extLst>
      <p:ext uri="{BB962C8B-B14F-4D97-AF65-F5344CB8AC3E}">
        <p14:creationId xmlns:p14="http://schemas.microsoft.com/office/powerpoint/2010/main" val="6099608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918FB-FD5C-AC78-1E50-00994D4AD0B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42FB16B-C43B-8904-9D6F-9097244B4287}"/>
              </a:ext>
            </a:extLst>
          </p:cNvPr>
          <p:cNvSpPr>
            <a:spLocks noGrp="1"/>
          </p:cNvSpPr>
          <p:nvPr>
            <p:ph idx="1"/>
          </p:nvPr>
        </p:nvSpPr>
        <p:spPr>
          <a:xfrm>
            <a:off x="462019" y="1344613"/>
            <a:ext cx="8530396" cy="3853905"/>
          </a:xfrm>
        </p:spPr>
        <p:txBody>
          <a:bodyPr>
            <a:normAutofit fontScale="92500" lnSpcReduction="20000"/>
          </a:bodyPr>
          <a:lstStyle/>
          <a:p>
            <a:pPr>
              <a:buFont typeface="Wingdings" panose="05000000000000000000" pitchFamily="2" charset="2"/>
              <a:buChar char="§"/>
            </a:pPr>
            <a:r>
              <a:rPr lang="en-US" dirty="0">
                <a:latin typeface="Aptos" panose="020B0004020202020204" pitchFamily="34" charset="0"/>
                <a:sym typeface="Wingdings" panose="05000000000000000000" pitchFamily="2" charset="2"/>
              </a:rPr>
              <a:t>Brief Intro and Explanation of Z-Curve</a:t>
            </a:r>
          </a:p>
          <a:p>
            <a:pPr lvl="1">
              <a:buFont typeface="Wingdings" panose="05000000000000000000" pitchFamily="2" charset="2"/>
              <a:buChar char="§"/>
            </a:pPr>
            <a:r>
              <a:rPr lang="en-US" dirty="0">
                <a:latin typeface="Aptos" panose="020B0004020202020204" pitchFamily="34" charset="0"/>
                <a:sym typeface="Wingdings" panose="05000000000000000000" pitchFamily="2" charset="2"/>
              </a:rPr>
              <a:t> Depending on time 1</a:t>
            </a:r>
            <a:r>
              <a:rPr lang="en-US" baseline="30000" dirty="0">
                <a:latin typeface="Aptos" panose="020B0004020202020204" pitchFamily="34" charset="0"/>
                <a:sym typeface="Wingdings" panose="05000000000000000000" pitchFamily="2" charset="2"/>
              </a:rPr>
              <a:t>st</a:t>
            </a:r>
            <a:r>
              <a:rPr lang="en-US" dirty="0">
                <a:latin typeface="Aptos" panose="020B0004020202020204" pitchFamily="34" charset="0"/>
                <a:sym typeface="Wingdings" panose="05000000000000000000" pitchFamily="2" charset="2"/>
              </a:rPr>
              <a:t> short simulation demo and interactive part</a:t>
            </a:r>
          </a:p>
          <a:p>
            <a:pPr marL="0" indent="0">
              <a:buNone/>
            </a:pPr>
            <a:endParaRPr lang="en-US" dirty="0">
              <a:latin typeface="Aptos" panose="020B0004020202020204" pitchFamily="34" charset="0"/>
              <a:sym typeface="Wingdings" panose="05000000000000000000" pitchFamily="2" charset="2"/>
            </a:endParaRPr>
          </a:p>
          <a:p>
            <a:pPr>
              <a:buFont typeface="Wingdings" panose="05000000000000000000" pitchFamily="2" charset="2"/>
              <a:buChar char="§"/>
            </a:pPr>
            <a:r>
              <a:rPr lang="en-US" dirty="0">
                <a:latin typeface="Aptos" panose="020B0004020202020204" pitchFamily="34" charset="0"/>
                <a:sym typeface="Wingdings" panose="05000000000000000000" pitchFamily="2" charset="2"/>
              </a:rPr>
              <a:t>Data Extraction Workflow </a:t>
            </a:r>
          </a:p>
          <a:p>
            <a:pPr lvl="1">
              <a:buFont typeface="Wingdings" panose="05000000000000000000" pitchFamily="2" charset="2"/>
              <a:buChar char="§"/>
            </a:pPr>
            <a:r>
              <a:rPr lang="en-US" dirty="0">
                <a:latin typeface="Aptos" panose="020B0004020202020204" pitchFamily="34" charset="0"/>
                <a:sym typeface="Wingdings" panose="05000000000000000000" pitchFamily="2" charset="2"/>
              </a:rPr>
              <a:t>Meta Data extraction</a:t>
            </a:r>
          </a:p>
          <a:p>
            <a:pPr lvl="2">
              <a:buFont typeface="Wingdings" panose="05000000000000000000" pitchFamily="2" charset="2"/>
              <a:buChar char="§"/>
            </a:pPr>
            <a:r>
              <a:rPr lang="en-US" dirty="0">
                <a:latin typeface="Aptos" panose="020B0004020202020204" pitchFamily="34" charset="0"/>
                <a:sym typeface="Wingdings" panose="05000000000000000000" pitchFamily="2" charset="2"/>
              </a:rPr>
              <a:t>2</a:t>
            </a:r>
            <a:r>
              <a:rPr lang="en-US" baseline="30000" dirty="0">
                <a:latin typeface="Aptos" panose="020B0004020202020204" pitchFamily="34" charset="0"/>
                <a:sym typeface="Wingdings" panose="05000000000000000000" pitchFamily="2" charset="2"/>
              </a:rPr>
              <a:t>nd</a:t>
            </a:r>
            <a:r>
              <a:rPr lang="en-US" dirty="0">
                <a:latin typeface="Aptos" panose="020B0004020202020204" pitchFamily="34" charset="0"/>
                <a:sym typeface="Wingdings" panose="05000000000000000000" pitchFamily="2" charset="2"/>
              </a:rPr>
              <a:t> demo + interactive part</a:t>
            </a:r>
          </a:p>
          <a:p>
            <a:pPr lvl="2">
              <a:buFont typeface="Wingdings" panose="05000000000000000000" pitchFamily="2" charset="2"/>
              <a:buChar char="§"/>
            </a:pPr>
            <a:r>
              <a:rPr lang="en-US" dirty="0">
                <a:latin typeface="Aptos" panose="020B0004020202020204" pitchFamily="34" charset="0"/>
                <a:sym typeface="Wingdings" panose="05000000000000000000" pitchFamily="2" charset="2"/>
              </a:rPr>
              <a:t>Discussion</a:t>
            </a:r>
          </a:p>
          <a:p>
            <a:pPr lvl="1">
              <a:buFont typeface="Wingdings" panose="05000000000000000000" pitchFamily="2" charset="2"/>
              <a:buChar char="§"/>
            </a:pPr>
            <a:r>
              <a:rPr lang="en-US" dirty="0">
                <a:latin typeface="Aptos" panose="020B0004020202020204" pitchFamily="34" charset="0"/>
              </a:rPr>
              <a:t>PDF scraping and conversion</a:t>
            </a:r>
          </a:p>
          <a:p>
            <a:pPr lvl="2">
              <a:buFont typeface="Wingdings" panose="05000000000000000000" pitchFamily="2" charset="2"/>
              <a:buChar char="§"/>
            </a:pPr>
            <a:r>
              <a:rPr lang="en-US" dirty="0">
                <a:latin typeface="Aptos" panose="020B0004020202020204" pitchFamily="34" charset="0"/>
              </a:rPr>
              <a:t>3</a:t>
            </a:r>
            <a:r>
              <a:rPr lang="en-US" baseline="30000" dirty="0">
                <a:latin typeface="Aptos" panose="020B0004020202020204" pitchFamily="34" charset="0"/>
              </a:rPr>
              <a:t>rd</a:t>
            </a:r>
            <a:r>
              <a:rPr lang="en-US" dirty="0">
                <a:latin typeface="Aptos" panose="020B0004020202020204" pitchFamily="34" charset="0"/>
              </a:rPr>
              <a:t> demo (no interactive part)</a:t>
            </a:r>
          </a:p>
          <a:p>
            <a:pPr lvl="2">
              <a:buFont typeface="Wingdings" panose="05000000000000000000" pitchFamily="2" charset="2"/>
              <a:buChar char="§"/>
            </a:pPr>
            <a:r>
              <a:rPr lang="en-US" dirty="0">
                <a:latin typeface="Aptos" panose="020B0004020202020204" pitchFamily="34" charset="0"/>
              </a:rPr>
              <a:t>Discussion</a:t>
            </a:r>
          </a:p>
          <a:p>
            <a:pPr lvl="1">
              <a:buFont typeface="Wingdings" panose="05000000000000000000" pitchFamily="2" charset="2"/>
              <a:buChar char="§"/>
            </a:pPr>
            <a:r>
              <a:rPr lang="en-US" dirty="0">
                <a:latin typeface="Aptos" panose="020B0004020202020204" pitchFamily="34" charset="0"/>
              </a:rPr>
              <a:t>P-value extraction and Z-Curve analysis</a:t>
            </a:r>
          </a:p>
          <a:p>
            <a:pPr lvl="2">
              <a:buFont typeface="Wingdings" panose="05000000000000000000" pitchFamily="2" charset="2"/>
              <a:buChar char="§"/>
            </a:pPr>
            <a:r>
              <a:rPr lang="en-US" dirty="0">
                <a:latin typeface="Aptos" panose="020B0004020202020204" pitchFamily="34" charset="0"/>
              </a:rPr>
              <a:t>4</a:t>
            </a:r>
            <a:r>
              <a:rPr lang="en-US" baseline="30000" dirty="0">
                <a:latin typeface="Aptos" panose="020B0004020202020204" pitchFamily="34" charset="0"/>
              </a:rPr>
              <a:t>th</a:t>
            </a:r>
            <a:r>
              <a:rPr lang="en-US" dirty="0">
                <a:latin typeface="Aptos" panose="020B0004020202020204" pitchFamily="34" charset="0"/>
              </a:rPr>
              <a:t> demo (+ interactive part)</a:t>
            </a:r>
          </a:p>
          <a:p>
            <a:pPr>
              <a:buFont typeface="Wingdings" panose="05000000000000000000" pitchFamily="2" charset="2"/>
              <a:buChar char="§"/>
            </a:pPr>
            <a:r>
              <a:rPr lang="en-US" dirty="0">
                <a:latin typeface="Aptos" panose="020B0004020202020204" pitchFamily="34" charset="0"/>
              </a:rPr>
              <a:t>Wrap-Up and Follow-up Discussion</a:t>
            </a:r>
          </a:p>
          <a:p>
            <a:pPr>
              <a:buFont typeface="Wingdings" panose="05000000000000000000" pitchFamily="2" charset="2"/>
              <a:buChar char="§"/>
            </a:pPr>
            <a:r>
              <a:rPr lang="en-US" dirty="0">
                <a:latin typeface="Aptos" panose="020B0004020202020204" pitchFamily="34" charset="0"/>
                <a:sym typeface="Wingdings" panose="05000000000000000000" pitchFamily="2" charset="2"/>
              </a:rPr>
              <a:t> </a:t>
            </a:r>
            <a:r>
              <a:rPr lang="en-US" u="sng" dirty="0">
                <a:latin typeface="Aptos" panose="020B0004020202020204" pitchFamily="34" charset="0"/>
                <a:sym typeface="Wingdings" panose="05000000000000000000" pitchFamily="2" charset="2"/>
              </a:rPr>
              <a:t>One note in advance: I tried to make sure that most stuff should actually run, but there might still be problems and some stuff (</a:t>
            </a:r>
            <a:r>
              <a:rPr lang="en-US" u="sng" dirty="0" err="1">
                <a:latin typeface="Aptos" panose="020B0004020202020204" pitchFamily="34" charset="0"/>
                <a:sym typeface="Wingdings" panose="05000000000000000000" pitchFamily="2" charset="2"/>
              </a:rPr>
              <a:t>e.g.LLM</a:t>
            </a:r>
            <a:r>
              <a:rPr lang="en-US" u="sng" dirty="0">
                <a:latin typeface="Aptos" panose="020B0004020202020204" pitchFamily="34" charset="0"/>
                <a:sym typeface="Wingdings" panose="05000000000000000000" pitchFamily="2" charset="2"/>
              </a:rPr>
              <a:t> access, proxy rotation during download) need </a:t>
            </a:r>
            <a:r>
              <a:rPr lang="en-US" u="sng">
                <a:latin typeface="Aptos" panose="020B0004020202020204" pitchFamily="34" charset="0"/>
                <a:sym typeface="Wingdings" panose="05000000000000000000" pitchFamily="2" charset="2"/>
              </a:rPr>
              <a:t>paid subscriptions.</a:t>
            </a:r>
            <a:endParaRPr lang="en-US" u="sng" dirty="0">
              <a:latin typeface="Aptos" panose="020B0004020202020204" pitchFamily="34" charset="0"/>
            </a:endParaRPr>
          </a:p>
          <a:p>
            <a:pPr lvl="2">
              <a:buFont typeface="Wingdings" panose="05000000000000000000" pitchFamily="2" charset="2"/>
              <a:buChar char="§"/>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i="1" dirty="0">
              <a:latin typeface="Aptos" panose="020B0004020202020204" pitchFamily="34" charset="0"/>
            </a:endParaRPr>
          </a:p>
          <a:p>
            <a:pPr marL="0" indent="0">
              <a:buNone/>
            </a:pPr>
            <a:endParaRPr lang="en-DE" i="1" dirty="0">
              <a:latin typeface="Aptos" panose="020B0004020202020204" pitchFamily="34" charset="0"/>
            </a:endParaRPr>
          </a:p>
        </p:txBody>
      </p:sp>
      <p:sp>
        <p:nvSpPr>
          <p:cNvPr id="8" name="Title 7">
            <a:extLst>
              <a:ext uri="{FF2B5EF4-FFF2-40B4-BE49-F238E27FC236}">
                <a16:creationId xmlns:a16="http://schemas.microsoft.com/office/drawing/2014/main" id="{475757D9-853F-60E4-DBC8-16D5BF0A5582}"/>
              </a:ext>
            </a:extLst>
          </p:cNvPr>
          <p:cNvSpPr>
            <a:spLocks noGrp="1"/>
          </p:cNvSpPr>
          <p:nvPr>
            <p:ph type="title"/>
          </p:nvPr>
        </p:nvSpPr>
        <p:spPr/>
        <p:txBody>
          <a:bodyPr/>
          <a:lstStyle/>
          <a:p>
            <a:r>
              <a:rPr lang="en-US" dirty="0"/>
              <a:t>Outline of the next 1.5h</a:t>
            </a:r>
            <a:endParaRPr lang="en-DE" dirty="0"/>
          </a:p>
        </p:txBody>
      </p:sp>
    </p:spTree>
    <p:extLst>
      <p:ext uri="{BB962C8B-B14F-4D97-AF65-F5344CB8AC3E}">
        <p14:creationId xmlns:p14="http://schemas.microsoft.com/office/powerpoint/2010/main" val="3899393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7418C-2A2D-FA3F-BC12-BF834960CFC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D80E45E-9ABB-551F-2CDC-0335158754E4}"/>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Demonstration </a:t>
            </a:r>
          </a:p>
        </p:txBody>
      </p:sp>
      <p:sp>
        <p:nvSpPr>
          <p:cNvPr id="8" name="Title 7">
            <a:extLst>
              <a:ext uri="{FF2B5EF4-FFF2-40B4-BE49-F238E27FC236}">
                <a16:creationId xmlns:a16="http://schemas.microsoft.com/office/drawing/2014/main" id="{0AD20834-8A84-6BD8-5932-269AB6208464}"/>
              </a:ext>
            </a:extLst>
          </p:cNvPr>
          <p:cNvSpPr>
            <a:spLocks noGrp="1"/>
          </p:cNvSpPr>
          <p:nvPr>
            <p:ph type="title"/>
          </p:nvPr>
        </p:nvSpPr>
        <p:spPr/>
        <p:txBody>
          <a:bodyPr/>
          <a:lstStyle/>
          <a:p>
            <a:r>
              <a:rPr lang="en-US" dirty="0"/>
              <a:t>Running Z-Curve on extracted data</a:t>
            </a:r>
            <a:endParaRPr lang="en-DE" dirty="0"/>
          </a:p>
        </p:txBody>
      </p:sp>
    </p:spTree>
    <p:extLst>
      <p:ext uri="{BB962C8B-B14F-4D97-AF65-F5344CB8AC3E}">
        <p14:creationId xmlns:p14="http://schemas.microsoft.com/office/powerpoint/2010/main" val="34449452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18DF6-E124-E1A3-FCA6-CAD68FC7719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7A6E8DF-527C-B1D7-664F-E43B51AD383F}"/>
              </a:ext>
            </a:extLst>
          </p:cNvPr>
          <p:cNvSpPr>
            <a:spLocks noGrp="1"/>
          </p:cNvSpPr>
          <p:nvPr>
            <p:ph idx="1"/>
          </p:nvPr>
        </p:nvSpPr>
        <p:spPr>
          <a:xfrm>
            <a:off x="462019" y="1344613"/>
            <a:ext cx="8298740" cy="3853905"/>
          </a:xfrm>
        </p:spPr>
        <p:txBody>
          <a:bodyPr>
            <a:normAutofit fontScale="85000" lnSpcReduction="20000"/>
          </a:bodyPr>
          <a:lstStyle/>
          <a:p>
            <a:pPr marL="266700" lvl="1" indent="0">
              <a:buNone/>
            </a:pPr>
            <a:r>
              <a:rPr lang="en-US" sz="2400" b="1" dirty="0">
                <a:latin typeface="Aptos" panose="020B0004020202020204" pitchFamily="34" charset="0"/>
              </a:rPr>
              <a:t>Where to go from here?</a:t>
            </a:r>
          </a:p>
          <a:p>
            <a:pPr lvl="1">
              <a:buFont typeface="Wingdings" panose="05000000000000000000" pitchFamily="2" charset="2"/>
              <a:buChar char="§"/>
            </a:pPr>
            <a:r>
              <a:rPr lang="en-US" sz="2300" dirty="0">
                <a:latin typeface="Aptos" panose="020B0004020202020204" pitchFamily="34" charset="0"/>
              </a:rPr>
              <a:t>1. Maintenance and further development</a:t>
            </a:r>
          </a:p>
          <a:p>
            <a:pPr lvl="2">
              <a:buFont typeface="Wingdings" panose="05000000000000000000" pitchFamily="2" charset="2"/>
              <a:buChar char="§"/>
            </a:pPr>
            <a:r>
              <a:rPr lang="en-US" sz="2200" dirty="0">
                <a:latin typeface="Aptos" panose="020B0004020202020204" pitchFamily="34" charset="0"/>
              </a:rPr>
              <a:t>worth it? What is the vision?</a:t>
            </a:r>
          </a:p>
          <a:p>
            <a:pPr lvl="1">
              <a:buFont typeface="Wingdings" panose="05000000000000000000" pitchFamily="2" charset="2"/>
              <a:buChar char="§"/>
            </a:pPr>
            <a:r>
              <a:rPr lang="en-US" sz="2300" dirty="0">
                <a:latin typeface="Aptos" panose="020B0004020202020204" pitchFamily="34" charset="0"/>
              </a:rPr>
              <a:t>2. Approach towards organization of knowledge, </a:t>
            </a:r>
          </a:p>
          <a:p>
            <a:pPr lvl="2">
              <a:buFont typeface="Wingdings" panose="05000000000000000000" pitchFamily="2" charset="2"/>
              <a:buChar char="§"/>
            </a:pPr>
            <a:r>
              <a:rPr lang="en-US" sz="2200" dirty="0">
                <a:latin typeface="Aptos" panose="020B0004020202020204" pitchFamily="34" charset="0"/>
                <a:sym typeface="Wingdings" panose="05000000000000000000" pitchFamily="2" charset="2"/>
              </a:rPr>
              <a:t> </a:t>
            </a:r>
            <a:r>
              <a:rPr lang="en-US" sz="2200" dirty="0">
                <a:latin typeface="Aptos" panose="020B0004020202020204" pitchFamily="34" charset="0"/>
              </a:rPr>
              <a:t>“hypothesis test database”?</a:t>
            </a:r>
          </a:p>
          <a:p>
            <a:pPr lvl="2">
              <a:buFont typeface="Wingdings" panose="05000000000000000000" pitchFamily="2" charset="2"/>
              <a:buChar char="§"/>
            </a:pPr>
            <a:r>
              <a:rPr lang="en-US" sz="2200" dirty="0">
                <a:latin typeface="Aptos" panose="020B0004020202020204" pitchFamily="34" charset="0"/>
                <a:sym typeface="Wingdings" panose="05000000000000000000" pitchFamily="2" charset="2"/>
              </a:rPr>
              <a:t> Relatedly automatic extraction of scientific claims and results?</a:t>
            </a:r>
            <a:endParaRPr lang="en-US" sz="2200" dirty="0">
              <a:latin typeface="Aptos" panose="020B0004020202020204" pitchFamily="34" charset="0"/>
            </a:endParaRPr>
          </a:p>
          <a:p>
            <a:pPr lvl="1">
              <a:buFont typeface="Wingdings" panose="05000000000000000000" pitchFamily="2" charset="2"/>
              <a:buChar char="§"/>
            </a:pPr>
            <a:r>
              <a:rPr lang="en-US" sz="2300" dirty="0">
                <a:latin typeface="Aptos" panose="020B0004020202020204" pitchFamily="34" charset="0"/>
              </a:rPr>
              <a:t>3. Rethinking scientific publishing and Open Access </a:t>
            </a:r>
          </a:p>
          <a:p>
            <a:pPr lvl="2">
              <a:buFont typeface="Wingdings" panose="05000000000000000000" pitchFamily="2" charset="2"/>
              <a:buChar char="§"/>
            </a:pPr>
            <a:r>
              <a:rPr lang="en-US" sz="2200" dirty="0">
                <a:latin typeface="Aptos" panose="020B0004020202020204" pitchFamily="34" charset="0"/>
              </a:rPr>
              <a:t>What do we need (still just pdf) and how can it be implemented?</a:t>
            </a:r>
          </a:p>
          <a:p>
            <a:pPr lvl="1">
              <a:buFont typeface="Wingdings" panose="05000000000000000000" pitchFamily="2" charset="2"/>
              <a:buChar char="§"/>
            </a:pPr>
            <a:r>
              <a:rPr lang="en-US" sz="2300" dirty="0">
                <a:latin typeface="Aptos" panose="020B0004020202020204" pitchFamily="34" charset="0"/>
              </a:rPr>
              <a:t>4. Beyond Z-curve: What could be other applications of such a automated extraction workflow?</a:t>
            </a:r>
          </a:p>
          <a:p>
            <a:pPr marL="266700" lvl="1" indent="0">
              <a:buNone/>
            </a:pPr>
            <a:r>
              <a:rPr lang="en-US" sz="2300" b="1" dirty="0">
                <a:latin typeface="Aptos" panose="020B0004020202020204" pitchFamily="34" charset="0"/>
              </a:rPr>
              <a:t>Alternatively:</a:t>
            </a:r>
          </a:p>
          <a:p>
            <a:pPr lvl="1">
              <a:buFont typeface="Wingdings" panose="05000000000000000000" pitchFamily="2" charset="2"/>
              <a:buChar char="§"/>
            </a:pPr>
            <a:r>
              <a:rPr lang="en-US" sz="2300" dirty="0">
                <a:latin typeface="Aptos" panose="020B0004020202020204" pitchFamily="34" charset="0"/>
              </a:rPr>
              <a:t>If you prefer, try out some of the code and let me know if there are questions </a:t>
            </a:r>
            <a:r>
              <a:rPr lang="en-US" sz="2300" dirty="0">
                <a:latin typeface="Aptos" panose="020B0004020202020204" pitchFamily="34" charset="0"/>
                <a:sym typeface="Wingdings" panose="05000000000000000000" pitchFamily="2" charset="2"/>
              </a:rPr>
              <a:t></a:t>
            </a:r>
            <a:endParaRPr lang="en-US" sz="2300" dirty="0">
              <a:latin typeface="Aptos" panose="020B0004020202020204" pitchFamily="34" charset="0"/>
            </a:endParaRPr>
          </a:p>
          <a:p>
            <a:pPr marL="266700" lvl="1" indent="0">
              <a:buNone/>
            </a:pPr>
            <a:endParaRPr lang="en-US" sz="2300" dirty="0">
              <a:latin typeface="Aptos" panose="020B0004020202020204" pitchFamily="34" charset="0"/>
            </a:endParaRPr>
          </a:p>
          <a:p>
            <a:pPr lvl="1">
              <a:buFont typeface="Wingdings" panose="05000000000000000000" pitchFamily="2" charset="2"/>
              <a:buChar char="§"/>
            </a:pPr>
            <a:endParaRPr lang="en-US" sz="2300" dirty="0">
              <a:latin typeface="Aptos" panose="020B0004020202020204" pitchFamily="34" charset="0"/>
            </a:endParaRPr>
          </a:p>
        </p:txBody>
      </p:sp>
      <p:sp>
        <p:nvSpPr>
          <p:cNvPr id="8" name="Title 7">
            <a:extLst>
              <a:ext uri="{FF2B5EF4-FFF2-40B4-BE49-F238E27FC236}">
                <a16:creationId xmlns:a16="http://schemas.microsoft.com/office/drawing/2014/main" id="{0C795019-D33C-F698-02F1-4A14D70D21C7}"/>
              </a:ext>
            </a:extLst>
          </p:cNvPr>
          <p:cNvSpPr>
            <a:spLocks noGrp="1"/>
          </p:cNvSpPr>
          <p:nvPr>
            <p:ph type="title"/>
          </p:nvPr>
        </p:nvSpPr>
        <p:spPr/>
        <p:txBody>
          <a:bodyPr/>
          <a:lstStyle/>
          <a:p>
            <a:r>
              <a:rPr lang="en-US" dirty="0"/>
              <a:t>Community Discussion</a:t>
            </a:r>
            <a:endParaRPr lang="en-DE" dirty="0"/>
          </a:p>
        </p:txBody>
      </p:sp>
    </p:spTree>
    <p:extLst>
      <p:ext uri="{BB962C8B-B14F-4D97-AF65-F5344CB8AC3E}">
        <p14:creationId xmlns:p14="http://schemas.microsoft.com/office/powerpoint/2010/main" val="15541734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17040-9189-484B-5373-1A94348844F0}"/>
              </a:ext>
            </a:extLst>
          </p:cNvPr>
          <p:cNvSpPr>
            <a:spLocks noGrp="1"/>
          </p:cNvSpPr>
          <p:nvPr>
            <p:ph idx="1"/>
          </p:nvPr>
        </p:nvSpPr>
        <p:spPr>
          <a:xfrm>
            <a:off x="462018" y="1344613"/>
            <a:ext cx="8463199" cy="3853905"/>
          </a:xfrm>
        </p:spPr>
        <p:txBody>
          <a:bodyPr>
            <a:normAutofit/>
          </a:bodyPr>
          <a:lstStyle/>
          <a:p>
            <a:pPr marL="0" indent="0" algn="ctr">
              <a:buNone/>
            </a:pPr>
            <a:r>
              <a:rPr lang="en-US" sz="3200" dirty="0">
                <a:latin typeface="Aptos" panose="020B0004020202020204" pitchFamily="34" charset="0"/>
              </a:rPr>
              <a:t>Thank you for participating</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Code is available</a:t>
            </a:r>
          </a:p>
          <a:p>
            <a:pPr marL="0" indent="0" algn="ctr">
              <a:buNone/>
            </a:pPr>
            <a:r>
              <a:rPr lang="en-US" sz="3200" dirty="0">
                <a:latin typeface="Aptos" panose="020B0004020202020204" pitchFamily="34" charset="0"/>
              </a:rPr>
              <a:t>- </a:t>
            </a:r>
          </a:p>
          <a:p>
            <a:pPr marL="0" indent="0" algn="ctr">
              <a:buNone/>
            </a:pPr>
            <a:r>
              <a:rPr lang="en-US" sz="3200" dirty="0">
                <a:latin typeface="Aptos" panose="020B0004020202020204" pitchFamily="34" charset="0"/>
              </a:rPr>
              <a:t>Feel free to replicate </a:t>
            </a:r>
            <a:r>
              <a:rPr lang="en-US" sz="3200" dirty="0">
                <a:latin typeface="Aptos" panose="020B0004020202020204" pitchFamily="34" charset="0"/>
                <a:sym typeface="Wingdings" panose="05000000000000000000" pitchFamily="2" charset="2"/>
              </a:rPr>
              <a:t></a:t>
            </a:r>
            <a:endParaRPr lang="en-US" sz="3200" dirty="0">
              <a:latin typeface="Aptos" panose="020B0004020202020204" pitchFamily="34" charset="0"/>
            </a:endParaRPr>
          </a:p>
        </p:txBody>
      </p:sp>
      <p:sp>
        <p:nvSpPr>
          <p:cNvPr id="4" name="Slide Number Placeholder 3">
            <a:extLst>
              <a:ext uri="{FF2B5EF4-FFF2-40B4-BE49-F238E27FC236}">
                <a16:creationId xmlns:a16="http://schemas.microsoft.com/office/drawing/2014/main" id="{D03764F0-CC49-6B2F-645D-845C9540D7AF}"/>
              </a:ext>
            </a:extLst>
          </p:cNvPr>
          <p:cNvSpPr>
            <a:spLocks noGrp="1"/>
          </p:cNvSpPr>
          <p:nvPr>
            <p:ph type="sldNum" sz="quarter" idx="12"/>
          </p:nvPr>
        </p:nvSpPr>
        <p:spPr/>
        <p:txBody>
          <a:bodyPr/>
          <a:lstStyle/>
          <a:p>
            <a:r>
              <a:rPr lang="en-GB"/>
              <a:t>Page </a:t>
            </a:r>
            <a:fld id="{BE3DC40E-DBBE-4E2D-9EEC-FBF0DA0E9179}" type="slidenum">
              <a:rPr lang="en-GB" smtClean="0"/>
              <a:t>32</a:t>
            </a:fld>
            <a:endParaRPr lang="en-GB" dirty="0"/>
          </a:p>
        </p:txBody>
      </p:sp>
      <p:sp>
        <p:nvSpPr>
          <p:cNvPr id="5" name="Title 4">
            <a:extLst>
              <a:ext uri="{FF2B5EF4-FFF2-40B4-BE49-F238E27FC236}">
                <a16:creationId xmlns:a16="http://schemas.microsoft.com/office/drawing/2014/main" id="{64732B55-CA23-1FFF-A4DE-AE1A6DC9B21B}"/>
              </a:ext>
            </a:extLst>
          </p:cNvPr>
          <p:cNvSpPr>
            <a:spLocks noGrp="1"/>
          </p:cNvSpPr>
          <p:nvPr>
            <p:ph type="title"/>
          </p:nvPr>
        </p:nvSpPr>
        <p:spPr/>
        <p:txBody>
          <a:bodyPr/>
          <a:lstStyle/>
          <a:p>
            <a:r>
              <a:rPr lang="en-US" dirty="0"/>
              <a:t>That’s all</a:t>
            </a:r>
            <a:endParaRPr lang="en-DE" dirty="0"/>
          </a:p>
        </p:txBody>
      </p:sp>
      <p:pic>
        <p:nvPicPr>
          <p:cNvPr id="7" name="Picture 6" descr="A qr code with black squares&#10;&#10;Description automatically generated">
            <a:extLst>
              <a:ext uri="{FF2B5EF4-FFF2-40B4-BE49-F238E27FC236}">
                <a16:creationId xmlns:a16="http://schemas.microsoft.com/office/drawing/2014/main" id="{71B1E77E-24B9-64D8-53CC-DFE361BAB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47" y="2928275"/>
            <a:ext cx="1865602" cy="1865602"/>
          </a:xfrm>
          <a:prstGeom prst="rect">
            <a:avLst/>
          </a:prstGeom>
        </p:spPr>
      </p:pic>
      <p:sp>
        <p:nvSpPr>
          <p:cNvPr id="8" name="TextBox 7">
            <a:extLst>
              <a:ext uri="{FF2B5EF4-FFF2-40B4-BE49-F238E27FC236}">
                <a16:creationId xmlns:a16="http://schemas.microsoft.com/office/drawing/2014/main" id="{DBC91151-BE2F-D605-A49F-ACA16A08F976}"/>
              </a:ext>
            </a:extLst>
          </p:cNvPr>
          <p:cNvSpPr txBox="1"/>
          <p:nvPr/>
        </p:nvSpPr>
        <p:spPr>
          <a:xfrm>
            <a:off x="467944" y="4942889"/>
            <a:ext cx="2023782" cy="369332"/>
          </a:xfrm>
          <a:prstGeom prst="rect">
            <a:avLst/>
          </a:prstGeom>
          <a:noFill/>
        </p:spPr>
        <p:txBody>
          <a:bodyPr wrap="square" rtlCol="0">
            <a:spAutoFit/>
          </a:bodyPr>
          <a:lstStyle/>
          <a:p>
            <a:r>
              <a:rPr lang="en-US" dirty="0">
                <a:latin typeface="Aptos" panose="020B0004020202020204" pitchFamily="34" charset="0"/>
              </a:rPr>
              <a:t>@julianquandt</a:t>
            </a:r>
            <a:endParaRPr lang="en-DE" dirty="0">
              <a:latin typeface="Aptos" panose="020B0004020202020204" pitchFamily="34" charset="0"/>
            </a:endParaRP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5DF0F3CF-43F2-2385-89B8-48787B6B4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08" y="4935957"/>
            <a:ext cx="369333" cy="369333"/>
          </a:xfrm>
          <a:prstGeom prst="rect">
            <a:avLst/>
          </a:prstGeom>
        </p:spPr>
      </p:pic>
      <p:pic>
        <p:nvPicPr>
          <p:cNvPr id="12" name="Picture 11" descr="A blue and white logo&#10;&#10;Description automatically generated">
            <a:extLst>
              <a:ext uri="{FF2B5EF4-FFF2-40B4-BE49-F238E27FC236}">
                <a16:creationId xmlns:a16="http://schemas.microsoft.com/office/drawing/2014/main" id="{79BEE8F5-24A8-5316-1221-8E17356FF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431" y="4963582"/>
            <a:ext cx="343971" cy="369333"/>
          </a:xfrm>
          <a:prstGeom prst="rect">
            <a:avLst/>
          </a:prstGeom>
        </p:spPr>
      </p:pic>
      <p:sp>
        <p:nvSpPr>
          <p:cNvPr id="13" name="TextBox 12">
            <a:extLst>
              <a:ext uri="{FF2B5EF4-FFF2-40B4-BE49-F238E27FC236}">
                <a16:creationId xmlns:a16="http://schemas.microsoft.com/office/drawing/2014/main" id="{6E0EB4D4-9D68-C9CB-8EF6-163D68101AEE}"/>
              </a:ext>
            </a:extLst>
          </p:cNvPr>
          <p:cNvSpPr txBox="1"/>
          <p:nvPr/>
        </p:nvSpPr>
        <p:spPr>
          <a:xfrm>
            <a:off x="2586774" y="4944428"/>
            <a:ext cx="3680278" cy="369332"/>
          </a:xfrm>
          <a:prstGeom prst="rect">
            <a:avLst/>
          </a:prstGeom>
          <a:noFill/>
        </p:spPr>
        <p:txBody>
          <a:bodyPr wrap="square" rtlCol="0">
            <a:spAutoFit/>
          </a:bodyPr>
          <a:lstStyle/>
          <a:p>
            <a:r>
              <a:rPr lang="en-US" dirty="0">
                <a:latin typeface="Aptos" panose="020B0004020202020204" pitchFamily="34" charset="0"/>
              </a:rPr>
              <a:t>@julianquandt@mastodon.social</a:t>
            </a:r>
            <a:endParaRPr lang="en-DE" dirty="0">
              <a:latin typeface="Aptos" panose="020B0004020202020204" pitchFamily="34" charset="0"/>
            </a:endParaRPr>
          </a:p>
        </p:txBody>
      </p:sp>
      <p:pic>
        <p:nvPicPr>
          <p:cNvPr id="9" name="Picture 8" descr="A blue butterfly with a white background&#10;&#10;Description automatically generated">
            <a:extLst>
              <a:ext uri="{FF2B5EF4-FFF2-40B4-BE49-F238E27FC236}">
                <a16:creationId xmlns:a16="http://schemas.microsoft.com/office/drawing/2014/main" id="{8EA351D8-5116-7CB0-FABC-D71600C8A3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798" y="4893894"/>
            <a:ext cx="467322" cy="467322"/>
          </a:xfrm>
          <a:prstGeom prst="rect">
            <a:avLst/>
          </a:prstGeom>
        </p:spPr>
      </p:pic>
      <p:sp>
        <p:nvSpPr>
          <p:cNvPr id="11" name="TextBox 10">
            <a:extLst>
              <a:ext uri="{FF2B5EF4-FFF2-40B4-BE49-F238E27FC236}">
                <a16:creationId xmlns:a16="http://schemas.microsoft.com/office/drawing/2014/main" id="{FC88DE34-C2A1-A3C8-D508-695940F17403}"/>
              </a:ext>
            </a:extLst>
          </p:cNvPr>
          <p:cNvSpPr txBox="1"/>
          <p:nvPr/>
        </p:nvSpPr>
        <p:spPr>
          <a:xfrm>
            <a:off x="6809756" y="4942889"/>
            <a:ext cx="3680278" cy="369332"/>
          </a:xfrm>
          <a:prstGeom prst="rect">
            <a:avLst/>
          </a:prstGeom>
          <a:noFill/>
        </p:spPr>
        <p:txBody>
          <a:bodyPr wrap="square" rtlCol="0">
            <a:spAutoFit/>
          </a:bodyPr>
          <a:lstStyle/>
          <a:p>
            <a:r>
              <a:rPr lang="en-US" dirty="0">
                <a:latin typeface="Aptos" panose="020B0004020202020204" pitchFamily="34" charset="0"/>
              </a:rPr>
              <a:t>@julianquandt.com</a:t>
            </a:r>
            <a:endParaRPr lang="en-DE" dirty="0">
              <a:latin typeface="Aptos" panose="020B0004020202020204" pitchFamily="34" charset="0"/>
            </a:endParaRPr>
          </a:p>
        </p:txBody>
      </p:sp>
    </p:spTree>
    <p:extLst>
      <p:ext uri="{BB962C8B-B14F-4D97-AF65-F5344CB8AC3E}">
        <p14:creationId xmlns:p14="http://schemas.microsoft.com/office/powerpoint/2010/main" val="27453003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D7EB0-2B00-5B1D-8ADF-AC1BCE4DE389}"/>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2431AA7-17BD-D242-25D5-26D3A3440B83}"/>
              </a:ext>
            </a:extLst>
          </p:cNvPr>
          <p:cNvSpPr>
            <a:spLocks noGrp="1"/>
          </p:cNvSpPr>
          <p:nvPr>
            <p:ph idx="1"/>
          </p:nvPr>
        </p:nvSpPr>
        <p:spPr>
          <a:xfrm>
            <a:off x="462019" y="1344613"/>
            <a:ext cx="6949046" cy="3853905"/>
          </a:xfrm>
        </p:spPr>
        <p:txBody>
          <a:bodyPr>
            <a:normAutofit/>
          </a:bodyPr>
          <a:lstStyle/>
          <a:p>
            <a:pPr marL="0" indent="0" algn="ctr">
              <a:buNone/>
            </a:pPr>
            <a:endParaRPr lang="en-US" i="1" dirty="0">
              <a:latin typeface="Aptos" panose="020B0004020202020204" pitchFamily="34" charset="0"/>
            </a:endParaRPr>
          </a:p>
          <a:p>
            <a:pPr marL="0" indent="0" algn="ctr">
              <a:buNone/>
            </a:pPr>
            <a:endParaRPr lang="en-US" i="1" dirty="0">
              <a:latin typeface="Aptos" panose="020B0004020202020204" pitchFamily="34" charset="0"/>
            </a:endParaRPr>
          </a:p>
          <a:p>
            <a:pPr marL="0" indent="0" algn="ctr">
              <a:buNone/>
            </a:pPr>
            <a:r>
              <a:rPr lang="en-US" i="1" dirty="0">
                <a:latin typeface="Aptos" panose="020B0004020202020204" pitchFamily="34" charset="0"/>
              </a:rPr>
              <a:t>We do not take even our own observations quite seriously, or accept them as scientific observations, until we have repeated and tested them. Only by such repetitions can we convince ourselves that we are not dealing with a mere isolated ‘coincidence,' but with events which, on account of their regularity and reproducibility, are in principle inter-subjectively testable.</a:t>
            </a:r>
          </a:p>
          <a:p>
            <a:pPr marL="0" indent="0">
              <a:buNone/>
            </a:pPr>
            <a:r>
              <a:rPr lang="en-US" i="1" dirty="0">
                <a:latin typeface="Aptos" panose="020B0004020202020204" pitchFamily="34" charset="0"/>
              </a:rPr>
              <a:t>    - </a:t>
            </a:r>
            <a:r>
              <a:rPr lang="en-US" b="1" dirty="0">
                <a:latin typeface="Aptos" panose="020B0004020202020204" pitchFamily="34" charset="0"/>
              </a:rPr>
              <a:t>Popper (1959)</a:t>
            </a:r>
          </a:p>
          <a:p>
            <a:pPr marL="0" indent="0">
              <a:buNone/>
            </a:pPr>
            <a:endParaRPr lang="en-US" b="1" i="1" dirty="0">
              <a:latin typeface="Aptos" panose="020B0004020202020204" pitchFamily="34" charset="0"/>
            </a:endParaRPr>
          </a:p>
          <a:p>
            <a:pPr>
              <a:buFont typeface="Wingdings" panose="05000000000000000000" pitchFamily="2" charset="2"/>
              <a:buChar char="à"/>
            </a:pPr>
            <a:r>
              <a:rPr lang="en-US" b="1" dirty="0">
                <a:latin typeface="Aptos" panose="020B0004020202020204" pitchFamily="34" charset="0"/>
                <a:sym typeface="Wingdings" panose="05000000000000000000" pitchFamily="2" charset="2"/>
              </a:rPr>
              <a:t>We should not belief scientific findings before they have been replicated</a:t>
            </a:r>
          </a:p>
          <a:p>
            <a:pPr lvl="1">
              <a:buFont typeface="Wingdings" panose="05000000000000000000" pitchFamily="2" charset="2"/>
              <a:buChar char="§"/>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i="1" dirty="0">
              <a:latin typeface="Aptos" panose="020B0004020202020204" pitchFamily="34" charset="0"/>
            </a:endParaRPr>
          </a:p>
          <a:p>
            <a:pPr marL="0" indent="0">
              <a:buNone/>
            </a:pPr>
            <a:endParaRPr lang="en-DE" i="1" dirty="0">
              <a:latin typeface="Aptos" panose="020B0004020202020204" pitchFamily="34" charset="0"/>
            </a:endParaRPr>
          </a:p>
        </p:txBody>
      </p:sp>
      <p:sp>
        <p:nvSpPr>
          <p:cNvPr id="8" name="Title 7">
            <a:extLst>
              <a:ext uri="{FF2B5EF4-FFF2-40B4-BE49-F238E27FC236}">
                <a16:creationId xmlns:a16="http://schemas.microsoft.com/office/drawing/2014/main" id="{D50D19FC-641E-92FB-63E2-45819216886F}"/>
              </a:ext>
            </a:extLst>
          </p:cNvPr>
          <p:cNvSpPr>
            <a:spLocks noGrp="1"/>
          </p:cNvSpPr>
          <p:nvPr>
            <p:ph type="title"/>
          </p:nvPr>
        </p:nvSpPr>
        <p:spPr/>
        <p:txBody>
          <a:bodyPr/>
          <a:lstStyle/>
          <a:p>
            <a:r>
              <a:rPr lang="en-US" dirty="0"/>
              <a:t>Research should at least be replicable</a:t>
            </a:r>
            <a:endParaRPr lang="en-DE" dirty="0"/>
          </a:p>
        </p:txBody>
      </p:sp>
      <p:pic>
        <p:nvPicPr>
          <p:cNvPr id="3" name="Picture 2" descr="A close-up of an old person&#10;&#10;Description automatically generated">
            <a:extLst>
              <a:ext uri="{FF2B5EF4-FFF2-40B4-BE49-F238E27FC236}">
                <a16:creationId xmlns:a16="http://schemas.microsoft.com/office/drawing/2014/main" id="{7297ED73-6FC5-6683-C13E-08BA876511DB}"/>
              </a:ext>
            </a:extLst>
          </p:cNvPr>
          <p:cNvPicPr>
            <a:picLocks noChangeAspect="1"/>
          </p:cNvPicPr>
          <p:nvPr/>
        </p:nvPicPr>
        <p:blipFill rotWithShape="1">
          <a:blip r:embed="rId3">
            <a:extLst>
              <a:ext uri="{28A0092B-C50C-407E-A947-70E740481C1C}">
                <a14:useLocalDpi xmlns:a14="http://schemas.microsoft.com/office/drawing/2010/main" val="0"/>
              </a:ext>
            </a:extLst>
          </a:blip>
          <a:srcRect l="27896" r="27895"/>
          <a:stretch/>
        </p:blipFill>
        <p:spPr>
          <a:xfrm>
            <a:off x="7602794" y="2033204"/>
            <a:ext cx="1297858" cy="1648592"/>
          </a:xfrm>
          <a:prstGeom prst="rect">
            <a:avLst/>
          </a:prstGeom>
        </p:spPr>
      </p:pic>
    </p:spTree>
    <p:extLst>
      <p:ext uri="{BB962C8B-B14F-4D97-AF65-F5344CB8AC3E}">
        <p14:creationId xmlns:p14="http://schemas.microsoft.com/office/powerpoint/2010/main" val="220958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lstStyle/>
          <a:p>
            <a:r>
              <a:rPr lang="en-US" dirty="0">
                <a:latin typeface="Aptos" panose="020B0004020202020204" pitchFamily="34" charset="0"/>
              </a:rPr>
              <a:t>Problems with replicability are not limited to Social Sciences (Baker, 2016) </a:t>
            </a:r>
          </a:p>
          <a:p>
            <a:r>
              <a:rPr lang="en-US" dirty="0">
                <a:latin typeface="Aptos" panose="020B0004020202020204" pitchFamily="34" charset="0"/>
              </a:rPr>
              <a:t>Survey among 1,576 researchers:</a:t>
            </a:r>
          </a:p>
          <a:p>
            <a:pPr lvl="1"/>
            <a:endParaRPr lang="en-DE" dirty="0">
              <a:latin typeface="Aptos" panose="020B0004020202020204" pitchFamily="34" charset="0"/>
            </a:endParaRP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in other Disciplines</a:t>
            </a:r>
            <a:endParaRPr lang="en-DE" dirty="0"/>
          </a:p>
        </p:txBody>
      </p:sp>
      <p:pic>
        <p:nvPicPr>
          <p:cNvPr id="2" name="Picture 1">
            <a:extLst>
              <a:ext uri="{FF2B5EF4-FFF2-40B4-BE49-F238E27FC236}">
                <a16:creationId xmlns:a16="http://schemas.microsoft.com/office/drawing/2014/main" id="{61966ECC-9C09-0F6D-9A1D-588C996B1112}"/>
              </a:ext>
            </a:extLst>
          </p:cNvPr>
          <p:cNvPicPr>
            <a:picLocks noChangeAspect="1"/>
          </p:cNvPicPr>
          <p:nvPr/>
        </p:nvPicPr>
        <p:blipFill rotWithShape="1">
          <a:blip r:embed="rId3">
            <a:extLst>
              <a:ext uri="{28A0092B-C50C-407E-A947-70E740481C1C}">
                <a14:useLocalDpi xmlns:a14="http://schemas.microsoft.com/office/drawing/2010/main" val="0"/>
              </a:ext>
            </a:extLst>
          </a:blip>
          <a:srcRect l="168" r="168"/>
          <a:stretch/>
        </p:blipFill>
        <p:spPr>
          <a:xfrm>
            <a:off x="781447" y="2019248"/>
            <a:ext cx="3284853" cy="3351633"/>
          </a:xfrm>
          <a:prstGeom prst="rect">
            <a:avLst/>
          </a:prstGeom>
        </p:spPr>
      </p:pic>
      <p:pic>
        <p:nvPicPr>
          <p:cNvPr id="5" name="Picture 4">
            <a:extLst>
              <a:ext uri="{FF2B5EF4-FFF2-40B4-BE49-F238E27FC236}">
                <a16:creationId xmlns:a16="http://schemas.microsoft.com/office/drawing/2014/main" id="{DF5E7783-6249-D6F3-0D85-06CB658172EE}"/>
              </a:ext>
            </a:extLst>
          </p:cNvPr>
          <p:cNvPicPr>
            <a:picLocks noChangeAspect="1"/>
          </p:cNvPicPr>
          <p:nvPr/>
        </p:nvPicPr>
        <p:blipFill>
          <a:blip r:embed="rId4"/>
          <a:stretch>
            <a:fillRect/>
          </a:stretch>
        </p:blipFill>
        <p:spPr>
          <a:xfrm>
            <a:off x="4572000" y="2491197"/>
            <a:ext cx="3501960" cy="2244630"/>
          </a:xfrm>
          <a:prstGeom prst="rect">
            <a:avLst/>
          </a:prstGeom>
        </p:spPr>
      </p:pic>
    </p:spTree>
    <p:extLst>
      <p:ext uri="{BB962C8B-B14F-4D97-AF65-F5344CB8AC3E}">
        <p14:creationId xmlns:p14="http://schemas.microsoft.com/office/powerpoint/2010/main" val="14014197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E43D66-2EB9-FCA7-3FA9-1C38F209E445}"/>
              </a:ext>
            </a:extLst>
          </p:cNvPr>
          <p:cNvSpPr>
            <a:spLocks noGrp="1"/>
          </p:cNvSpPr>
          <p:nvPr>
            <p:ph idx="1"/>
          </p:nvPr>
        </p:nvSpPr>
        <p:spPr>
          <a:xfrm>
            <a:off x="462019" y="1344613"/>
            <a:ext cx="8298740" cy="3853905"/>
          </a:xfrm>
        </p:spPr>
        <p:txBody>
          <a:bodyPr>
            <a:normAutofit/>
          </a:bodyPr>
          <a:lstStyle/>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endParaRPr lang="en-US" sz="2400" b="1" dirty="0">
              <a:latin typeface="Aptos" panose="020B0004020202020204" pitchFamily="34" charset="0"/>
            </a:endParaRPr>
          </a:p>
          <a:p>
            <a:pPr marL="266700" lvl="1" indent="0" algn="ctr">
              <a:buNone/>
            </a:pPr>
            <a:r>
              <a:rPr lang="en-US" sz="2400" b="1" dirty="0">
                <a:latin typeface="Aptos" panose="020B0004020202020204" pitchFamily="34" charset="0"/>
              </a:rPr>
              <a:t>How do we get a general sense of how replicable research in a field is?</a:t>
            </a:r>
          </a:p>
        </p:txBody>
      </p:sp>
      <p:sp>
        <p:nvSpPr>
          <p:cNvPr id="8" name="Title 7">
            <a:extLst>
              <a:ext uri="{FF2B5EF4-FFF2-40B4-BE49-F238E27FC236}">
                <a16:creationId xmlns:a16="http://schemas.microsoft.com/office/drawing/2014/main" id="{A4AF7E37-03C1-35E1-0A8B-3A6844D74F6E}"/>
              </a:ext>
            </a:extLst>
          </p:cNvPr>
          <p:cNvSpPr>
            <a:spLocks noGrp="1"/>
          </p:cNvSpPr>
          <p:nvPr>
            <p:ph type="title"/>
          </p:nvPr>
        </p:nvSpPr>
        <p:spPr/>
        <p:txBody>
          <a:bodyPr/>
          <a:lstStyle/>
          <a:p>
            <a:r>
              <a:rPr lang="en-US" dirty="0"/>
              <a:t>Replicability across Disciplines</a:t>
            </a:r>
            <a:endParaRPr lang="en-DE" dirty="0"/>
          </a:p>
        </p:txBody>
      </p:sp>
    </p:spTree>
    <p:extLst>
      <p:ext uri="{BB962C8B-B14F-4D97-AF65-F5344CB8AC3E}">
        <p14:creationId xmlns:p14="http://schemas.microsoft.com/office/powerpoint/2010/main" val="26935499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B572A-3880-0B7B-C216-A4B697F53BC7}"/>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4434645-0173-9DE4-857B-366CC5CC361B}"/>
              </a:ext>
            </a:extLst>
          </p:cNvPr>
          <p:cNvSpPr>
            <a:spLocks noGrp="1"/>
          </p:cNvSpPr>
          <p:nvPr>
            <p:ph idx="1"/>
          </p:nvPr>
        </p:nvSpPr>
        <p:spPr>
          <a:xfrm>
            <a:off x="462019" y="1344613"/>
            <a:ext cx="8298740" cy="3853905"/>
          </a:xfrm>
        </p:spPr>
        <p:txBody>
          <a:bodyPr>
            <a:normAutofit/>
          </a:bodyPr>
          <a:lstStyle/>
          <a:p>
            <a:r>
              <a:rPr lang="en-US" b="1" dirty="0">
                <a:latin typeface="Aptos" panose="020B0004020202020204" pitchFamily="34" charset="0"/>
              </a:rPr>
              <a:t>Replication studies</a:t>
            </a:r>
          </a:p>
          <a:p>
            <a:pPr lvl="1">
              <a:buClr>
                <a:srgbClr val="119F7A"/>
              </a:buClr>
              <a:buFont typeface="Verdana" panose="020B0604030504040204" pitchFamily="34" charset="0"/>
              <a:buChar char="+"/>
            </a:pPr>
            <a:r>
              <a:rPr lang="en-US" sz="1400" dirty="0">
                <a:latin typeface="Aptos" panose="020B0004020202020204" pitchFamily="34" charset="0"/>
              </a:rPr>
              <a:t>Direct evidence on replicability of specific studies and effects</a:t>
            </a:r>
          </a:p>
          <a:p>
            <a:pPr lvl="1">
              <a:buClr>
                <a:srgbClr val="119F7A"/>
              </a:buClr>
              <a:buFont typeface="Verdana" panose="020B0604030504040204" pitchFamily="34" charset="0"/>
              <a:buChar char="+"/>
            </a:pPr>
            <a:r>
              <a:rPr lang="en-US" sz="1400" dirty="0">
                <a:latin typeface="Aptos" panose="020B0004020202020204" pitchFamily="34" charset="0"/>
              </a:rPr>
              <a:t>Evidence on generalizability of effects (i.e., conceptual replications) 	</a:t>
            </a:r>
          </a:p>
          <a:p>
            <a:pPr lvl="1">
              <a:buClr>
                <a:srgbClr val="C00000"/>
              </a:buClr>
              <a:buFont typeface="Verdana" panose="020B0604030504040204" pitchFamily="34" charset="0"/>
              <a:buChar char="−"/>
            </a:pPr>
            <a:r>
              <a:rPr lang="en-US" sz="1400" dirty="0">
                <a:latin typeface="Aptos" panose="020B0004020202020204" pitchFamily="34" charset="0"/>
              </a:rPr>
              <a:t>Costly in terms of time and resources</a:t>
            </a:r>
          </a:p>
          <a:p>
            <a:pPr marL="266700" lvl="1" indent="0">
              <a:buClr>
                <a:srgbClr val="C00000"/>
              </a:buClr>
              <a:buNone/>
            </a:pPr>
            <a:endParaRPr lang="en-US" dirty="0">
              <a:latin typeface="Aptos" panose="020B0004020202020204" pitchFamily="34" charset="0"/>
            </a:endParaRPr>
          </a:p>
          <a:p>
            <a:r>
              <a:rPr lang="en-US" b="1" dirty="0">
                <a:latin typeface="Aptos" panose="020B0004020202020204" pitchFamily="34" charset="0"/>
              </a:rPr>
              <a:t>Statistical Estimation of Replicability using Z-curve </a:t>
            </a:r>
            <a:r>
              <a:rPr lang="en-US" dirty="0">
                <a:latin typeface="Aptos" panose="020B0004020202020204" pitchFamily="34" charset="0"/>
              </a:rPr>
              <a:t>(</a:t>
            </a:r>
            <a:r>
              <a:rPr lang="en-US" dirty="0" err="1">
                <a:latin typeface="Aptos" panose="020B0004020202020204" pitchFamily="34" charset="0"/>
              </a:rPr>
              <a:t>Bartoš</a:t>
            </a:r>
            <a:r>
              <a:rPr lang="en-US" dirty="0">
                <a:latin typeface="Aptos" panose="020B0004020202020204" pitchFamily="34" charset="0"/>
              </a:rPr>
              <a:t> &amp; </a:t>
            </a:r>
            <a:r>
              <a:rPr lang="en-US" dirty="0" err="1">
                <a:latin typeface="Aptos" panose="020B0004020202020204" pitchFamily="34" charset="0"/>
              </a:rPr>
              <a:t>Schimmack</a:t>
            </a:r>
            <a:r>
              <a:rPr lang="en-US" dirty="0">
                <a:latin typeface="Aptos" panose="020B0004020202020204" pitchFamily="34" charset="0"/>
              </a:rPr>
              <a:t>, 2021</a:t>
            </a:r>
            <a:r>
              <a:rPr lang="en-US" sz="1400" dirty="0">
                <a:latin typeface="Aptos" panose="020B0004020202020204" pitchFamily="34" charset="0"/>
              </a:rPr>
              <a:t>)</a:t>
            </a:r>
          </a:p>
          <a:p>
            <a:pPr lvl="1"/>
            <a:r>
              <a:rPr lang="en-US" sz="1400" dirty="0">
                <a:latin typeface="Aptos" panose="020B0004020202020204" pitchFamily="34" charset="0"/>
                <a:sym typeface="Wingdings" panose="05000000000000000000" pitchFamily="2" charset="2"/>
              </a:rPr>
              <a:t>Takes a list of p-values (e.g., p-values of all hypotheses tested in management science) and outputs an estimate of the percentage of findings that can be expected to replicate</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Closely predicts observed replication rates (</a:t>
            </a:r>
            <a:r>
              <a:rPr lang="en-US" sz="1400" dirty="0" err="1">
                <a:latin typeface="Aptos" panose="020B0004020202020204" pitchFamily="34" charset="0"/>
              </a:rPr>
              <a:t>Bartoš</a:t>
            </a:r>
            <a:r>
              <a:rPr lang="en-US" sz="1400" dirty="0">
                <a:latin typeface="Aptos" panose="020B0004020202020204" pitchFamily="34" charset="0"/>
              </a:rPr>
              <a:t> &amp; </a:t>
            </a:r>
            <a:r>
              <a:rPr lang="en-US" sz="1400" dirty="0" err="1">
                <a:latin typeface="Aptos" panose="020B0004020202020204" pitchFamily="34" charset="0"/>
              </a:rPr>
              <a:t>Schimmack</a:t>
            </a:r>
            <a:r>
              <a:rPr lang="en-US" sz="1400" dirty="0">
                <a:latin typeface="Aptos" panose="020B0004020202020204" pitchFamily="34" charset="0"/>
              </a:rPr>
              <a:t>, 2021; </a:t>
            </a:r>
            <a:r>
              <a:rPr lang="en-US" sz="1400" dirty="0" err="1">
                <a:latin typeface="Aptos" panose="020B0004020202020204" pitchFamily="34" charset="0"/>
                <a:sym typeface="Wingdings" panose="05000000000000000000" pitchFamily="2" charset="2"/>
              </a:rPr>
              <a:t>Sotola</a:t>
            </a:r>
            <a:r>
              <a:rPr lang="en-US" sz="1400" dirty="0">
                <a:latin typeface="Aptos" panose="020B0004020202020204" pitchFamily="34" charset="0"/>
                <a:sym typeface="Wingdings" panose="05000000000000000000" pitchFamily="2" charset="2"/>
              </a:rPr>
              <a:t>, 2023)</a:t>
            </a:r>
          </a:p>
          <a:p>
            <a:pPr lvl="1">
              <a:buClr>
                <a:srgbClr val="00B05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No additional data collection, so relatively cheap and easy to do.</a:t>
            </a:r>
          </a:p>
          <a:p>
            <a:pPr lvl="1">
              <a:buClr>
                <a:srgbClr val="C00000"/>
              </a:buClr>
              <a:buSzPct val="134000"/>
              <a:buFont typeface="Aptos" panose="020B0004020202020204" pitchFamily="34" charset="0"/>
              <a:buChar char="−"/>
            </a:pPr>
            <a:r>
              <a:rPr lang="en-US" sz="1400" dirty="0">
                <a:latin typeface="Aptos" panose="020B0004020202020204" pitchFamily="34" charset="0"/>
                <a:sym typeface="Wingdings" panose="05000000000000000000" pitchFamily="2" charset="2"/>
              </a:rPr>
              <a:t>Z-curve works best for large sets of p-values and for homogenous effects. For heterogeneous effects, estimates are less accurate.</a:t>
            </a:r>
          </a:p>
        </p:txBody>
      </p:sp>
      <p:sp>
        <p:nvSpPr>
          <p:cNvPr id="8" name="Title 7">
            <a:extLst>
              <a:ext uri="{FF2B5EF4-FFF2-40B4-BE49-F238E27FC236}">
                <a16:creationId xmlns:a16="http://schemas.microsoft.com/office/drawing/2014/main" id="{19396EA0-890B-E920-F6C9-AB2A1FB1748A}"/>
              </a:ext>
            </a:extLst>
          </p:cNvPr>
          <p:cNvSpPr>
            <a:spLocks noGrp="1"/>
          </p:cNvSpPr>
          <p:nvPr>
            <p:ph type="title"/>
          </p:nvPr>
        </p:nvSpPr>
        <p:spPr/>
        <p:txBody>
          <a:bodyPr/>
          <a:lstStyle/>
          <a:p>
            <a:r>
              <a:rPr lang="en-US" dirty="0"/>
              <a:t>How to Assess Replicability</a:t>
            </a:r>
            <a:endParaRPr lang="en-DE" dirty="0"/>
          </a:p>
        </p:txBody>
      </p:sp>
    </p:spTree>
    <p:extLst>
      <p:ext uri="{BB962C8B-B14F-4D97-AF65-F5344CB8AC3E}">
        <p14:creationId xmlns:p14="http://schemas.microsoft.com/office/powerpoint/2010/main" val="2298094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97909-5244-63B5-64CD-BBDE6CBA53D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B0190FE-3A96-A989-C41F-508B4E4B9ECA}"/>
              </a:ext>
            </a:extLst>
          </p:cNvPr>
          <p:cNvSpPr>
            <a:spLocks noGrp="1"/>
          </p:cNvSpPr>
          <p:nvPr>
            <p:ph type="body" sz="quarter" idx="12"/>
          </p:nvPr>
        </p:nvSpPr>
        <p:spPr/>
        <p:txBody>
          <a:bodyPr/>
          <a:lstStyle/>
          <a:p>
            <a:endParaRPr lang="en-DE"/>
          </a:p>
        </p:txBody>
      </p:sp>
      <p:sp>
        <p:nvSpPr>
          <p:cNvPr id="4" name="Title 3">
            <a:extLst>
              <a:ext uri="{FF2B5EF4-FFF2-40B4-BE49-F238E27FC236}">
                <a16:creationId xmlns:a16="http://schemas.microsoft.com/office/drawing/2014/main" id="{2C7CE1D4-215D-FBFE-B8D8-88E788706BF0}"/>
              </a:ext>
            </a:extLst>
          </p:cNvPr>
          <p:cNvSpPr>
            <a:spLocks noGrp="1"/>
          </p:cNvSpPr>
          <p:nvPr>
            <p:ph type="ctrTitle"/>
          </p:nvPr>
        </p:nvSpPr>
        <p:spPr/>
        <p:txBody>
          <a:bodyPr/>
          <a:lstStyle/>
          <a:p>
            <a:r>
              <a:rPr lang="en-US" dirty="0"/>
              <a:t>Part II – Conceptual Intro to Z-Curve</a:t>
            </a:r>
            <a:endParaRPr lang="en-DE" dirty="0"/>
          </a:p>
        </p:txBody>
      </p:sp>
      <p:sp>
        <p:nvSpPr>
          <p:cNvPr id="5" name="Subtitle 4">
            <a:extLst>
              <a:ext uri="{FF2B5EF4-FFF2-40B4-BE49-F238E27FC236}">
                <a16:creationId xmlns:a16="http://schemas.microsoft.com/office/drawing/2014/main" id="{B922F0A9-132D-DEB0-94D9-2027E0E74593}"/>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3073950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8424D4-7450-9CBA-A3E1-76882421E8FE}"/>
              </a:ext>
            </a:extLst>
          </p:cNvPr>
          <p:cNvSpPr>
            <a:spLocks noGrp="1"/>
          </p:cNvSpPr>
          <p:nvPr>
            <p:ph type="sldNum" sz="quarter" idx="12"/>
          </p:nvPr>
        </p:nvSpPr>
        <p:spPr/>
        <p:txBody>
          <a:bodyPr/>
          <a:lstStyle/>
          <a:p>
            <a:r>
              <a:rPr lang="en-GB"/>
              <a:t>Page </a:t>
            </a:r>
            <a:fld id="{BE3DC40E-DBBE-4E2D-9EEC-FBF0DA0E9179}" type="slidenum">
              <a:rPr lang="en-GB" smtClean="0"/>
              <a:t>9</a:t>
            </a:fld>
            <a:endParaRPr lang="en-GB" dirty="0"/>
          </a:p>
        </p:txBody>
      </p:sp>
      <p:sp>
        <p:nvSpPr>
          <p:cNvPr id="5" name="Title 4">
            <a:extLst>
              <a:ext uri="{FF2B5EF4-FFF2-40B4-BE49-F238E27FC236}">
                <a16:creationId xmlns:a16="http://schemas.microsoft.com/office/drawing/2014/main" id="{C0C67A4D-B52D-CA12-2250-A3F4F3363F85}"/>
              </a:ext>
            </a:extLst>
          </p:cNvPr>
          <p:cNvSpPr>
            <a:spLocks noGrp="1"/>
          </p:cNvSpPr>
          <p:nvPr>
            <p:ph type="title"/>
          </p:nvPr>
        </p:nvSpPr>
        <p:spPr/>
        <p:txBody>
          <a:bodyPr/>
          <a:lstStyle/>
          <a:p>
            <a:r>
              <a:rPr lang="en-US" dirty="0"/>
              <a:t>Conceptual Introduction to Z-Curve</a:t>
            </a:r>
            <a:endParaRPr lang="en-DE" dirty="0"/>
          </a:p>
        </p:txBody>
      </p:sp>
      <p:grpSp>
        <p:nvGrpSpPr>
          <p:cNvPr id="54" name="Group 53">
            <a:extLst>
              <a:ext uri="{FF2B5EF4-FFF2-40B4-BE49-F238E27FC236}">
                <a16:creationId xmlns:a16="http://schemas.microsoft.com/office/drawing/2014/main" id="{95B60540-2466-B22D-F745-8C399CC5E611}"/>
              </a:ext>
            </a:extLst>
          </p:cNvPr>
          <p:cNvGrpSpPr/>
          <p:nvPr/>
        </p:nvGrpSpPr>
        <p:grpSpPr>
          <a:xfrm>
            <a:off x="186435" y="1108074"/>
            <a:ext cx="4321270" cy="4303985"/>
            <a:chOff x="506475" y="1112280"/>
            <a:chExt cx="4321270" cy="4303985"/>
          </a:xfrm>
        </p:grpSpPr>
        <p:pic>
          <p:nvPicPr>
            <p:cNvPr id="52" name="Picture 51" descr="A blue and green circle with black background&#10;&#10;Description automatically generated">
              <a:extLst>
                <a:ext uri="{FF2B5EF4-FFF2-40B4-BE49-F238E27FC236}">
                  <a16:creationId xmlns:a16="http://schemas.microsoft.com/office/drawing/2014/main" id="{07257C95-5AE0-0FC8-E3D0-C5E4977F3BD5}"/>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06475" y="1112280"/>
              <a:ext cx="4321270" cy="4303985"/>
            </a:xfrm>
            <a:prstGeom prst="ellipse">
              <a:avLst/>
            </a:prstGeom>
          </p:spPr>
        </p:pic>
        <p:sp>
          <p:nvSpPr>
            <p:cNvPr id="8" name="TextBox 7">
              <a:extLst>
                <a:ext uri="{FF2B5EF4-FFF2-40B4-BE49-F238E27FC236}">
                  <a16:creationId xmlns:a16="http://schemas.microsoft.com/office/drawing/2014/main" id="{400B5332-2682-44A1-94FF-97CBAE181B25}"/>
                </a:ext>
              </a:extLst>
            </p:cNvPr>
            <p:cNvSpPr txBox="1"/>
            <p:nvPr/>
          </p:nvSpPr>
          <p:spPr>
            <a:xfrm>
              <a:off x="1882341" y="1677273"/>
              <a:ext cx="662652" cy="369332"/>
            </a:xfrm>
            <a:prstGeom prst="rect">
              <a:avLst/>
            </a:prstGeom>
            <a:noFill/>
          </p:spPr>
          <p:txBody>
            <a:bodyPr wrap="square" rtlCol="0">
              <a:spAutoFit/>
            </a:bodyPr>
            <a:lstStyle/>
            <a:p>
              <a:r>
                <a:rPr lang="en-US" dirty="0"/>
                <a:t>.05</a:t>
              </a:r>
              <a:endParaRPr lang="en-DE" dirty="0"/>
            </a:p>
          </p:txBody>
        </p:sp>
        <p:sp>
          <p:nvSpPr>
            <p:cNvPr id="9" name="TextBox 8">
              <a:extLst>
                <a:ext uri="{FF2B5EF4-FFF2-40B4-BE49-F238E27FC236}">
                  <a16:creationId xmlns:a16="http://schemas.microsoft.com/office/drawing/2014/main" id="{781DF8FB-F8CD-A932-EFD9-1515B2ED1102}"/>
                </a:ext>
              </a:extLst>
            </p:cNvPr>
            <p:cNvSpPr txBox="1"/>
            <p:nvPr/>
          </p:nvSpPr>
          <p:spPr>
            <a:xfrm>
              <a:off x="2460993" y="1478027"/>
              <a:ext cx="662652" cy="369332"/>
            </a:xfrm>
            <a:prstGeom prst="rect">
              <a:avLst/>
            </a:prstGeom>
            <a:noFill/>
          </p:spPr>
          <p:txBody>
            <a:bodyPr wrap="square" rtlCol="0">
              <a:spAutoFit/>
            </a:bodyPr>
            <a:lstStyle/>
            <a:p>
              <a:r>
                <a:rPr lang="en-US" dirty="0"/>
                <a:t>.03</a:t>
              </a:r>
              <a:endParaRPr lang="en-DE" dirty="0"/>
            </a:p>
          </p:txBody>
        </p:sp>
        <p:sp>
          <p:nvSpPr>
            <p:cNvPr id="10" name="TextBox 9">
              <a:extLst>
                <a:ext uri="{FF2B5EF4-FFF2-40B4-BE49-F238E27FC236}">
                  <a16:creationId xmlns:a16="http://schemas.microsoft.com/office/drawing/2014/main" id="{A32CE873-FF52-DA0C-7C42-4ED4E5238A7A}"/>
                </a:ext>
              </a:extLst>
            </p:cNvPr>
            <p:cNvSpPr txBox="1"/>
            <p:nvPr/>
          </p:nvSpPr>
          <p:spPr>
            <a:xfrm>
              <a:off x="1126206" y="1717170"/>
              <a:ext cx="824634" cy="369332"/>
            </a:xfrm>
            <a:prstGeom prst="rect">
              <a:avLst/>
            </a:prstGeom>
            <a:noFill/>
          </p:spPr>
          <p:txBody>
            <a:bodyPr wrap="square" rtlCol="0">
              <a:spAutoFit/>
            </a:bodyPr>
            <a:lstStyle/>
            <a:p>
              <a:r>
                <a:rPr lang="en-US" dirty="0"/>
                <a:t>.003</a:t>
              </a:r>
              <a:endParaRPr lang="en-DE" dirty="0"/>
            </a:p>
          </p:txBody>
        </p:sp>
        <p:sp>
          <p:nvSpPr>
            <p:cNvPr id="11" name="TextBox 10">
              <a:extLst>
                <a:ext uri="{FF2B5EF4-FFF2-40B4-BE49-F238E27FC236}">
                  <a16:creationId xmlns:a16="http://schemas.microsoft.com/office/drawing/2014/main" id="{E60D1507-06B3-D660-24EE-A92C850AA5EE}"/>
                </a:ext>
              </a:extLst>
            </p:cNvPr>
            <p:cNvSpPr txBox="1"/>
            <p:nvPr/>
          </p:nvSpPr>
          <p:spPr>
            <a:xfrm>
              <a:off x="818559" y="2124238"/>
              <a:ext cx="824634" cy="369332"/>
            </a:xfrm>
            <a:prstGeom prst="rect">
              <a:avLst/>
            </a:prstGeom>
            <a:noFill/>
          </p:spPr>
          <p:txBody>
            <a:bodyPr wrap="square" rtlCol="0">
              <a:spAutoFit/>
            </a:bodyPr>
            <a:lstStyle/>
            <a:p>
              <a:r>
                <a:rPr lang="en-US" dirty="0"/>
                <a:t>.141</a:t>
              </a:r>
              <a:endParaRPr lang="en-DE" dirty="0"/>
            </a:p>
          </p:txBody>
        </p:sp>
        <p:sp>
          <p:nvSpPr>
            <p:cNvPr id="12" name="TextBox 11">
              <a:extLst>
                <a:ext uri="{FF2B5EF4-FFF2-40B4-BE49-F238E27FC236}">
                  <a16:creationId xmlns:a16="http://schemas.microsoft.com/office/drawing/2014/main" id="{ABA7DB47-C94F-8476-A680-FB0568D73070}"/>
                </a:ext>
              </a:extLst>
            </p:cNvPr>
            <p:cNvSpPr txBox="1"/>
            <p:nvPr/>
          </p:nvSpPr>
          <p:spPr>
            <a:xfrm>
              <a:off x="3805973" y="2786155"/>
              <a:ext cx="824634" cy="369332"/>
            </a:xfrm>
            <a:prstGeom prst="rect">
              <a:avLst/>
            </a:prstGeom>
            <a:noFill/>
          </p:spPr>
          <p:txBody>
            <a:bodyPr wrap="square" rtlCol="0">
              <a:spAutoFit/>
            </a:bodyPr>
            <a:lstStyle/>
            <a:p>
              <a:r>
                <a:rPr lang="en-US" dirty="0"/>
                <a:t>.003</a:t>
              </a:r>
            </a:p>
          </p:txBody>
        </p:sp>
        <p:sp>
          <p:nvSpPr>
            <p:cNvPr id="13" name="TextBox 12">
              <a:extLst>
                <a:ext uri="{FF2B5EF4-FFF2-40B4-BE49-F238E27FC236}">
                  <a16:creationId xmlns:a16="http://schemas.microsoft.com/office/drawing/2014/main" id="{8E460D59-943A-2D0C-B6E9-FA4526E34EAA}"/>
                </a:ext>
              </a:extLst>
            </p:cNvPr>
            <p:cNvSpPr txBox="1"/>
            <p:nvPr/>
          </p:nvSpPr>
          <p:spPr>
            <a:xfrm>
              <a:off x="1423271" y="2550934"/>
              <a:ext cx="824634" cy="369332"/>
            </a:xfrm>
            <a:prstGeom prst="rect">
              <a:avLst/>
            </a:prstGeom>
            <a:noFill/>
          </p:spPr>
          <p:txBody>
            <a:bodyPr wrap="square" rtlCol="0">
              <a:spAutoFit/>
            </a:bodyPr>
            <a:lstStyle/>
            <a:p>
              <a:r>
                <a:rPr lang="en-US" dirty="0"/>
                <a:t>.060</a:t>
              </a:r>
              <a:endParaRPr lang="en-DE" dirty="0"/>
            </a:p>
          </p:txBody>
        </p:sp>
        <p:sp>
          <p:nvSpPr>
            <p:cNvPr id="14" name="TextBox 13">
              <a:extLst>
                <a:ext uri="{FF2B5EF4-FFF2-40B4-BE49-F238E27FC236}">
                  <a16:creationId xmlns:a16="http://schemas.microsoft.com/office/drawing/2014/main" id="{38EC6E08-B2C2-2373-2B94-B470DBA927DA}"/>
                </a:ext>
              </a:extLst>
            </p:cNvPr>
            <p:cNvSpPr txBox="1"/>
            <p:nvPr/>
          </p:nvSpPr>
          <p:spPr>
            <a:xfrm>
              <a:off x="3148630" y="2056799"/>
              <a:ext cx="824634" cy="369332"/>
            </a:xfrm>
            <a:prstGeom prst="rect">
              <a:avLst/>
            </a:prstGeom>
            <a:noFill/>
          </p:spPr>
          <p:txBody>
            <a:bodyPr wrap="square" rtlCol="0">
              <a:spAutoFit/>
            </a:bodyPr>
            <a:lstStyle/>
            <a:p>
              <a:r>
                <a:rPr lang="en-US" dirty="0"/>
                <a:t>.011</a:t>
              </a:r>
            </a:p>
          </p:txBody>
        </p:sp>
        <p:sp>
          <p:nvSpPr>
            <p:cNvPr id="15" name="TextBox 14">
              <a:extLst>
                <a:ext uri="{FF2B5EF4-FFF2-40B4-BE49-F238E27FC236}">
                  <a16:creationId xmlns:a16="http://schemas.microsoft.com/office/drawing/2014/main" id="{27DE7331-1044-CD50-FA09-FEFCA2460FD9}"/>
                </a:ext>
              </a:extLst>
            </p:cNvPr>
            <p:cNvSpPr txBox="1"/>
            <p:nvPr/>
          </p:nvSpPr>
          <p:spPr>
            <a:xfrm>
              <a:off x="1313865" y="4499241"/>
              <a:ext cx="824634" cy="369332"/>
            </a:xfrm>
            <a:prstGeom prst="rect">
              <a:avLst/>
            </a:prstGeom>
            <a:noFill/>
          </p:spPr>
          <p:txBody>
            <a:bodyPr wrap="square" rtlCol="0">
              <a:spAutoFit/>
            </a:bodyPr>
            <a:lstStyle/>
            <a:p>
              <a:r>
                <a:rPr lang="en-US" dirty="0"/>
                <a:t>.010</a:t>
              </a:r>
            </a:p>
          </p:txBody>
        </p:sp>
        <p:sp>
          <p:nvSpPr>
            <p:cNvPr id="16" name="TextBox 15">
              <a:extLst>
                <a:ext uri="{FF2B5EF4-FFF2-40B4-BE49-F238E27FC236}">
                  <a16:creationId xmlns:a16="http://schemas.microsoft.com/office/drawing/2014/main" id="{ACA86C4F-8565-D284-71F1-41ABDF4046DD}"/>
                </a:ext>
              </a:extLst>
            </p:cNvPr>
            <p:cNvSpPr txBox="1"/>
            <p:nvPr/>
          </p:nvSpPr>
          <p:spPr>
            <a:xfrm>
              <a:off x="3802145" y="2181030"/>
              <a:ext cx="824634" cy="369332"/>
            </a:xfrm>
            <a:prstGeom prst="rect">
              <a:avLst/>
            </a:prstGeom>
            <a:noFill/>
          </p:spPr>
          <p:txBody>
            <a:bodyPr wrap="square" rtlCol="0">
              <a:spAutoFit/>
            </a:bodyPr>
            <a:lstStyle/>
            <a:p>
              <a:r>
                <a:rPr lang="en-US" dirty="0"/>
                <a:t>.023</a:t>
              </a:r>
            </a:p>
          </p:txBody>
        </p:sp>
        <p:sp>
          <p:nvSpPr>
            <p:cNvPr id="17" name="TextBox 16">
              <a:extLst>
                <a:ext uri="{FF2B5EF4-FFF2-40B4-BE49-F238E27FC236}">
                  <a16:creationId xmlns:a16="http://schemas.microsoft.com/office/drawing/2014/main" id="{79D0B820-6DCD-4A7D-5E50-D6BD269AFC5D}"/>
                </a:ext>
              </a:extLst>
            </p:cNvPr>
            <p:cNvSpPr txBox="1"/>
            <p:nvPr/>
          </p:nvSpPr>
          <p:spPr>
            <a:xfrm>
              <a:off x="2182906" y="1159502"/>
              <a:ext cx="824634" cy="369332"/>
            </a:xfrm>
            <a:prstGeom prst="rect">
              <a:avLst/>
            </a:prstGeom>
            <a:noFill/>
          </p:spPr>
          <p:txBody>
            <a:bodyPr wrap="square" rtlCol="0">
              <a:spAutoFit/>
            </a:bodyPr>
            <a:lstStyle/>
            <a:p>
              <a:r>
                <a:rPr lang="en-US" dirty="0"/>
                <a:t>.002</a:t>
              </a:r>
              <a:endParaRPr lang="en-DE" dirty="0"/>
            </a:p>
          </p:txBody>
        </p:sp>
        <p:sp>
          <p:nvSpPr>
            <p:cNvPr id="18" name="TextBox 17">
              <a:extLst>
                <a:ext uri="{FF2B5EF4-FFF2-40B4-BE49-F238E27FC236}">
                  <a16:creationId xmlns:a16="http://schemas.microsoft.com/office/drawing/2014/main" id="{B27B1E3B-CB45-6299-5844-3722219774A0}"/>
                </a:ext>
              </a:extLst>
            </p:cNvPr>
            <p:cNvSpPr txBox="1"/>
            <p:nvPr/>
          </p:nvSpPr>
          <p:spPr>
            <a:xfrm>
              <a:off x="2352317" y="2362954"/>
              <a:ext cx="824634" cy="369332"/>
            </a:xfrm>
            <a:prstGeom prst="rect">
              <a:avLst/>
            </a:prstGeom>
            <a:noFill/>
          </p:spPr>
          <p:txBody>
            <a:bodyPr wrap="square" rtlCol="0">
              <a:spAutoFit/>
            </a:bodyPr>
            <a:lstStyle/>
            <a:p>
              <a:r>
                <a:rPr lang="en-US" dirty="0"/>
                <a:t>.072</a:t>
              </a:r>
            </a:p>
          </p:txBody>
        </p:sp>
        <p:sp>
          <p:nvSpPr>
            <p:cNvPr id="19" name="TextBox 18">
              <a:extLst>
                <a:ext uri="{FF2B5EF4-FFF2-40B4-BE49-F238E27FC236}">
                  <a16:creationId xmlns:a16="http://schemas.microsoft.com/office/drawing/2014/main" id="{F3E81B24-CA4A-A0C8-48A5-462D01960E8F}"/>
                </a:ext>
              </a:extLst>
            </p:cNvPr>
            <p:cNvSpPr txBox="1"/>
            <p:nvPr/>
          </p:nvSpPr>
          <p:spPr>
            <a:xfrm>
              <a:off x="1649239" y="2112055"/>
              <a:ext cx="824634" cy="369332"/>
            </a:xfrm>
            <a:prstGeom prst="rect">
              <a:avLst/>
            </a:prstGeom>
            <a:noFill/>
          </p:spPr>
          <p:txBody>
            <a:bodyPr wrap="square" rtlCol="0">
              <a:spAutoFit/>
            </a:bodyPr>
            <a:lstStyle/>
            <a:p>
              <a:r>
                <a:rPr lang="en-US" dirty="0"/>
                <a:t>.059</a:t>
              </a:r>
            </a:p>
          </p:txBody>
        </p:sp>
        <p:sp>
          <p:nvSpPr>
            <p:cNvPr id="20" name="TextBox 19">
              <a:extLst>
                <a:ext uri="{FF2B5EF4-FFF2-40B4-BE49-F238E27FC236}">
                  <a16:creationId xmlns:a16="http://schemas.microsoft.com/office/drawing/2014/main" id="{6DE2B4A9-81A3-BF67-8A30-271DCBE858B3}"/>
                </a:ext>
              </a:extLst>
            </p:cNvPr>
            <p:cNvSpPr txBox="1"/>
            <p:nvPr/>
          </p:nvSpPr>
          <p:spPr>
            <a:xfrm>
              <a:off x="601132" y="2493570"/>
              <a:ext cx="824634" cy="369332"/>
            </a:xfrm>
            <a:prstGeom prst="rect">
              <a:avLst/>
            </a:prstGeom>
            <a:noFill/>
          </p:spPr>
          <p:txBody>
            <a:bodyPr wrap="square" rtlCol="0">
              <a:spAutoFit/>
            </a:bodyPr>
            <a:lstStyle/>
            <a:p>
              <a:r>
                <a:rPr lang="en-US" dirty="0"/>
                <a:t>.013</a:t>
              </a:r>
              <a:endParaRPr lang="en-DE" dirty="0"/>
            </a:p>
          </p:txBody>
        </p:sp>
        <p:sp>
          <p:nvSpPr>
            <p:cNvPr id="21" name="TextBox 20">
              <a:extLst>
                <a:ext uri="{FF2B5EF4-FFF2-40B4-BE49-F238E27FC236}">
                  <a16:creationId xmlns:a16="http://schemas.microsoft.com/office/drawing/2014/main" id="{47BB7CC3-3E74-3C48-E673-8AEE5656DE30}"/>
                </a:ext>
              </a:extLst>
            </p:cNvPr>
            <p:cNvSpPr txBox="1"/>
            <p:nvPr/>
          </p:nvSpPr>
          <p:spPr>
            <a:xfrm>
              <a:off x="3292463" y="3779467"/>
              <a:ext cx="824634" cy="369332"/>
            </a:xfrm>
            <a:prstGeom prst="rect">
              <a:avLst/>
            </a:prstGeom>
            <a:noFill/>
          </p:spPr>
          <p:txBody>
            <a:bodyPr wrap="square" rtlCol="0">
              <a:spAutoFit/>
            </a:bodyPr>
            <a:lstStyle/>
            <a:p>
              <a:r>
                <a:rPr lang="en-US" dirty="0"/>
                <a:t>.081</a:t>
              </a:r>
              <a:endParaRPr lang="en-DE" dirty="0"/>
            </a:p>
          </p:txBody>
        </p:sp>
        <p:sp>
          <p:nvSpPr>
            <p:cNvPr id="22" name="TextBox 21">
              <a:extLst>
                <a:ext uri="{FF2B5EF4-FFF2-40B4-BE49-F238E27FC236}">
                  <a16:creationId xmlns:a16="http://schemas.microsoft.com/office/drawing/2014/main" id="{19452A91-3B29-72DA-2CFD-5595CC4978A1}"/>
                </a:ext>
              </a:extLst>
            </p:cNvPr>
            <p:cNvSpPr txBox="1"/>
            <p:nvPr/>
          </p:nvSpPr>
          <p:spPr>
            <a:xfrm>
              <a:off x="2000844" y="2811252"/>
              <a:ext cx="824634" cy="369332"/>
            </a:xfrm>
            <a:prstGeom prst="rect">
              <a:avLst/>
            </a:prstGeom>
            <a:noFill/>
          </p:spPr>
          <p:txBody>
            <a:bodyPr wrap="square" rtlCol="0">
              <a:spAutoFit/>
            </a:bodyPr>
            <a:lstStyle/>
            <a:p>
              <a:r>
                <a:rPr lang="en-US" dirty="0"/>
                <a:t>.091</a:t>
              </a:r>
            </a:p>
          </p:txBody>
        </p:sp>
        <p:sp>
          <p:nvSpPr>
            <p:cNvPr id="23" name="TextBox 22">
              <a:extLst>
                <a:ext uri="{FF2B5EF4-FFF2-40B4-BE49-F238E27FC236}">
                  <a16:creationId xmlns:a16="http://schemas.microsoft.com/office/drawing/2014/main" id="{1FF01A5D-B290-602C-B7A1-5E96E66635F1}"/>
                </a:ext>
              </a:extLst>
            </p:cNvPr>
            <p:cNvSpPr txBox="1"/>
            <p:nvPr/>
          </p:nvSpPr>
          <p:spPr>
            <a:xfrm>
              <a:off x="818559" y="4236973"/>
              <a:ext cx="824634" cy="369332"/>
            </a:xfrm>
            <a:prstGeom prst="rect">
              <a:avLst/>
            </a:prstGeom>
            <a:noFill/>
          </p:spPr>
          <p:txBody>
            <a:bodyPr wrap="square" rtlCol="0">
              <a:spAutoFit/>
            </a:bodyPr>
            <a:lstStyle/>
            <a:p>
              <a:r>
                <a:rPr lang="en-US" dirty="0"/>
                <a:t>.004</a:t>
              </a:r>
              <a:endParaRPr lang="en-DE" dirty="0"/>
            </a:p>
          </p:txBody>
        </p:sp>
        <p:sp>
          <p:nvSpPr>
            <p:cNvPr id="24" name="TextBox 23">
              <a:extLst>
                <a:ext uri="{FF2B5EF4-FFF2-40B4-BE49-F238E27FC236}">
                  <a16:creationId xmlns:a16="http://schemas.microsoft.com/office/drawing/2014/main" id="{945E2B1D-3F69-DCB0-496E-524FB163604E}"/>
                </a:ext>
              </a:extLst>
            </p:cNvPr>
            <p:cNvSpPr txBox="1"/>
            <p:nvPr/>
          </p:nvSpPr>
          <p:spPr>
            <a:xfrm>
              <a:off x="1989775" y="4626335"/>
              <a:ext cx="824634" cy="369332"/>
            </a:xfrm>
            <a:prstGeom prst="rect">
              <a:avLst/>
            </a:prstGeom>
            <a:noFill/>
          </p:spPr>
          <p:txBody>
            <a:bodyPr wrap="square" rtlCol="0">
              <a:spAutoFit/>
            </a:bodyPr>
            <a:lstStyle/>
            <a:p>
              <a:r>
                <a:rPr lang="en-US" dirty="0"/>
                <a:t>.006</a:t>
              </a:r>
              <a:endParaRPr lang="en-DE" dirty="0"/>
            </a:p>
          </p:txBody>
        </p:sp>
        <p:sp>
          <p:nvSpPr>
            <p:cNvPr id="25" name="TextBox 24">
              <a:extLst>
                <a:ext uri="{FF2B5EF4-FFF2-40B4-BE49-F238E27FC236}">
                  <a16:creationId xmlns:a16="http://schemas.microsoft.com/office/drawing/2014/main" id="{35E346B5-5B9D-A71B-6D0C-0FBA0F1AA864}"/>
                </a:ext>
              </a:extLst>
            </p:cNvPr>
            <p:cNvSpPr txBox="1"/>
            <p:nvPr/>
          </p:nvSpPr>
          <p:spPr>
            <a:xfrm>
              <a:off x="3976902" y="3214096"/>
              <a:ext cx="824634" cy="369332"/>
            </a:xfrm>
            <a:prstGeom prst="rect">
              <a:avLst/>
            </a:prstGeom>
            <a:noFill/>
          </p:spPr>
          <p:txBody>
            <a:bodyPr wrap="square" rtlCol="0">
              <a:spAutoFit/>
            </a:bodyPr>
            <a:lstStyle/>
            <a:p>
              <a:r>
                <a:rPr lang="en-US" dirty="0"/>
                <a:t>.057</a:t>
              </a:r>
              <a:endParaRPr lang="en-DE" dirty="0"/>
            </a:p>
          </p:txBody>
        </p:sp>
        <p:sp>
          <p:nvSpPr>
            <p:cNvPr id="26" name="TextBox 25">
              <a:extLst>
                <a:ext uri="{FF2B5EF4-FFF2-40B4-BE49-F238E27FC236}">
                  <a16:creationId xmlns:a16="http://schemas.microsoft.com/office/drawing/2014/main" id="{4AE51FE8-A274-ADC8-D94E-4FD474B3CD7D}"/>
                </a:ext>
              </a:extLst>
            </p:cNvPr>
            <p:cNvSpPr txBox="1"/>
            <p:nvPr/>
          </p:nvSpPr>
          <p:spPr>
            <a:xfrm>
              <a:off x="3104317" y="2593594"/>
              <a:ext cx="824634" cy="369332"/>
            </a:xfrm>
            <a:prstGeom prst="rect">
              <a:avLst/>
            </a:prstGeom>
            <a:noFill/>
          </p:spPr>
          <p:txBody>
            <a:bodyPr wrap="square" rtlCol="0">
              <a:spAutoFit/>
            </a:bodyPr>
            <a:lstStyle/>
            <a:p>
              <a:r>
                <a:rPr lang="en-US" dirty="0"/>
                <a:t>.006</a:t>
              </a:r>
              <a:endParaRPr lang="en-DE" dirty="0"/>
            </a:p>
          </p:txBody>
        </p:sp>
        <p:sp>
          <p:nvSpPr>
            <p:cNvPr id="27" name="TextBox 26">
              <a:extLst>
                <a:ext uri="{FF2B5EF4-FFF2-40B4-BE49-F238E27FC236}">
                  <a16:creationId xmlns:a16="http://schemas.microsoft.com/office/drawing/2014/main" id="{51AE775C-780C-980A-FB90-7BA37DAB6B31}"/>
                </a:ext>
              </a:extLst>
            </p:cNvPr>
            <p:cNvSpPr txBox="1"/>
            <p:nvPr/>
          </p:nvSpPr>
          <p:spPr>
            <a:xfrm>
              <a:off x="1604254" y="1293361"/>
              <a:ext cx="824634" cy="369332"/>
            </a:xfrm>
            <a:prstGeom prst="rect">
              <a:avLst/>
            </a:prstGeom>
            <a:noFill/>
          </p:spPr>
          <p:txBody>
            <a:bodyPr wrap="square" rtlCol="0">
              <a:spAutoFit/>
            </a:bodyPr>
            <a:lstStyle/>
            <a:p>
              <a:r>
                <a:rPr lang="en-US" dirty="0"/>
                <a:t>.007</a:t>
              </a:r>
              <a:endParaRPr lang="en-DE" dirty="0"/>
            </a:p>
          </p:txBody>
        </p:sp>
        <p:sp>
          <p:nvSpPr>
            <p:cNvPr id="28" name="TextBox 27">
              <a:extLst>
                <a:ext uri="{FF2B5EF4-FFF2-40B4-BE49-F238E27FC236}">
                  <a16:creationId xmlns:a16="http://schemas.microsoft.com/office/drawing/2014/main" id="{4FA75606-56E6-07CD-7D36-272226E0F410}"/>
                </a:ext>
              </a:extLst>
            </p:cNvPr>
            <p:cNvSpPr txBox="1"/>
            <p:nvPr/>
          </p:nvSpPr>
          <p:spPr>
            <a:xfrm>
              <a:off x="3230895" y="3240568"/>
              <a:ext cx="824634" cy="369332"/>
            </a:xfrm>
            <a:prstGeom prst="rect">
              <a:avLst/>
            </a:prstGeom>
            <a:noFill/>
          </p:spPr>
          <p:txBody>
            <a:bodyPr wrap="square" rtlCol="0">
              <a:spAutoFit/>
            </a:bodyPr>
            <a:lstStyle/>
            <a:p>
              <a:r>
                <a:rPr lang="en-US" dirty="0"/>
                <a:t>.044</a:t>
              </a:r>
              <a:endParaRPr lang="en-DE" dirty="0"/>
            </a:p>
          </p:txBody>
        </p:sp>
        <p:sp>
          <p:nvSpPr>
            <p:cNvPr id="29" name="TextBox 28">
              <a:extLst>
                <a:ext uri="{FF2B5EF4-FFF2-40B4-BE49-F238E27FC236}">
                  <a16:creationId xmlns:a16="http://schemas.microsoft.com/office/drawing/2014/main" id="{A20F9179-DDD7-3D75-3487-43F2D08DA6A3}"/>
                </a:ext>
              </a:extLst>
            </p:cNvPr>
            <p:cNvSpPr txBox="1"/>
            <p:nvPr/>
          </p:nvSpPr>
          <p:spPr>
            <a:xfrm>
              <a:off x="3903820" y="3700470"/>
              <a:ext cx="824634" cy="369332"/>
            </a:xfrm>
            <a:prstGeom prst="rect">
              <a:avLst/>
            </a:prstGeom>
            <a:noFill/>
          </p:spPr>
          <p:txBody>
            <a:bodyPr wrap="square" rtlCol="0">
              <a:spAutoFit/>
            </a:bodyPr>
            <a:lstStyle/>
            <a:p>
              <a:r>
                <a:rPr lang="en-US" dirty="0"/>
                <a:t>.019</a:t>
              </a:r>
              <a:endParaRPr lang="en-DE" dirty="0"/>
            </a:p>
          </p:txBody>
        </p:sp>
        <p:sp>
          <p:nvSpPr>
            <p:cNvPr id="30" name="TextBox 29">
              <a:extLst>
                <a:ext uri="{FF2B5EF4-FFF2-40B4-BE49-F238E27FC236}">
                  <a16:creationId xmlns:a16="http://schemas.microsoft.com/office/drawing/2014/main" id="{5617010B-6DFD-94C5-9D1A-CD7AA7601D6B}"/>
                </a:ext>
              </a:extLst>
            </p:cNvPr>
            <p:cNvSpPr txBox="1"/>
            <p:nvPr/>
          </p:nvSpPr>
          <p:spPr>
            <a:xfrm>
              <a:off x="3123645" y="4664796"/>
              <a:ext cx="824634" cy="369332"/>
            </a:xfrm>
            <a:prstGeom prst="rect">
              <a:avLst/>
            </a:prstGeom>
            <a:noFill/>
          </p:spPr>
          <p:txBody>
            <a:bodyPr wrap="square" rtlCol="0">
              <a:spAutoFit/>
            </a:bodyPr>
            <a:lstStyle/>
            <a:p>
              <a:r>
                <a:rPr lang="en-US" dirty="0"/>
                <a:t>.007</a:t>
              </a:r>
              <a:endParaRPr lang="en-DE" dirty="0"/>
            </a:p>
          </p:txBody>
        </p:sp>
        <p:sp>
          <p:nvSpPr>
            <p:cNvPr id="31" name="TextBox 30">
              <a:extLst>
                <a:ext uri="{FF2B5EF4-FFF2-40B4-BE49-F238E27FC236}">
                  <a16:creationId xmlns:a16="http://schemas.microsoft.com/office/drawing/2014/main" id="{96B8E5BA-692E-E596-84D1-3B716436DFF8}"/>
                </a:ext>
              </a:extLst>
            </p:cNvPr>
            <p:cNvSpPr txBox="1"/>
            <p:nvPr/>
          </p:nvSpPr>
          <p:spPr>
            <a:xfrm>
              <a:off x="1915943" y="3990465"/>
              <a:ext cx="824634" cy="369332"/>
            </a:xfrm>
            <a:prstGeom prst="rect">
              <a:avLst/>
            </a:prstGeom>
            <a:noFill/>
          </p:spPr>
          <p:txBody>
            <a:bodyPr wrap="square" rtlCol="0">
              <a:spAutoFit/>
            </a:bodyPr>
            <a:lstStyle/>
            <a:p>
              <a:r>
                <a:rPr lang="en-US" dirty="0"/>
                <a:t>.038</a:t>
              </a:r>
              <a:endParaRPr lang="en-DE" dirty="0"/>
            </a:p>
          </p:txBody>
        </p:sp>
        <p:sp>
          <p:nvSpPr>
            <p:cNvPr id="32" name="TextBox 31">
              <a:extLst>
                <a:ext uri="{FF2B5EF4-FFF2-40B4-BE49-F238E27FC236}">
                  <a16:creationId xmlns:a16="http://schemas.microsoft.com/office/drawing/2014/main" id="{ABB973EA-A6AE-90D5-92FE-34FF7258C6F7}"/>
                </a:ext>
              </a:extLst>
            </p:cNvPr>
            <p:cNvSpPr txBox="1"/>
            <p:nvPr/>
          </p:nvSpPr>
          <p:spPr>
            <a:xfrm>
              <a:off x="2467829" y="1889336"/>
              <a:ext cx="824634" cy="369332"/>
            </a:xfrm>
            <a:prstGeom prst="rect">
              <a:avLst/>
            </a:prstGeom>
            <a:noFill/>
          </p:spPr>
          <p:txBody>
            <a:bodyPr wrap="square" rtlCol="0">
              <a:spAutoFit/>
            </a:bodyPr>
            <a:lstStyle/>
            <a:p>
              <a:r>
                <a:rPr lang="en-US" dirty="0"/>
                <a:t>.023</a:t>
              </a:r>
              <a:endParaRPr lang="en-DE" dirty="0"/>
            </a:p>
          </p:txBody>
        </p:sp>
        <p:sp>
          <p:nvSpPr>
            <p:cNvPr id="33" name="TextBox 32">
              <a:extLst>
                <a:ext uri="{FF2B5EF4-FFF2-40B4-BE49-F238E27FC236}">
                  <a16:creationId xmlns:a16="http://schemas.microsoft.com/office/drawing/2014/main" id="{ABA736F8-E7F4-D404-719C-B86D2CE77EE8}"/>
                </a:ext>
              </a:extLst>
            </p:cNvPr>
            <p:cNvSpPr txBox="1"/>
            <p:nvPr/>
          </p:nvSpPr>
          <p:spPr>
            <a:xfrm>
              <a:off x="2864489" y="1324043"/>
              <a:ext cx="824634" cy="369332"/>
            </a:xfrm>
            <a:prstGeom prst="rect">
              <a:avLst/>
            </a:prstGeom>
            <a:noFill/>
          </p:spPr>
          <p:txBody>
            <a:bodyPr wrap="square" rtlCol="0">
              <a:spAutoFit/>
            </a:bodyPr>
            <a:lstStyle/>
            <a:p>
              <a:r>
                <a:rPr lang="en-US" dirty="0"/>
                <a:t>.105</a:t>
              </a:r>
              <a:endParaRPr lang="en-DE" dirty="0"/>
            </a:p>
          </p:txBody>
        </p:sp>
        <p:sp>
          <p:nvSpPr>
            <p:cNvPr id="34" name="TextBox 33">
              <a:extLst>
                <a:ext uri="{FF2B5EF4-FFF2-40B4-BE49-F238E27FC236}">
                  <a16:creationId xmlns:a16="http://schemas.microsoft.com/office/drawing/2014/main" id="{F7723566-D5B7-686E-5CCC-40E34314BDA0}"/>
                </a:ext>
              </a:extLst>
            </p:cNvPr>
            <p:cNvSpPr txBox="1"/>
            <p:nvPr/>
          </p:nvSpPr>
          <p:spPr>
            <a:xfrm>
              <a:off x="3314497" y="1598859"/>
              <a:ext cx="824634" cy="369332"/>
            </a:xfrm>
            <a:prstGeom prst="rect">
              <a:avLst/>
            </a:prstGeom>
            <a:noFill/>
          </p:spPr>
          <p:txBody>
            <a:bodyPr wrap="square" rtlCol="0">
              <a:spAutoFit/>
            </a:bodyPr>
            <a:lstStyle/>
            <a:p>
              <a:r>
                <a:rPr lang="en-US" dirty="0"/>
                <a:t>.012</a:t>
              </a:r>
              <a:endParaRPr lang="en-DE" dirty="0"/>
            </a:p>
          </p:txBody>
        </p:sp>
        <p:sp>
          <p:nvSpPr>
            <p:cNvPr id="35" name="TextBox 34">
              <a:extLst>
                <a:ext uri="{FF2B5EF4-FFF2-40B4-BE49-F238E27FC236}">
                  <a16:creationId xmlns:a16="http://schemas.microsoft.com/office/drawing/2014/main" id="{00063CAF-F1B4-D26E-1572-3C2817617D99}"/>
                </a:ext>
              </a:extLst>
            </p:cNvPr>
            <p:cNvSpPr txBox="1"/>
            <p:nvPr/>
          </p:nvSpPr>
          <p:spPr>
            <a:xfrm>
              <a:off x="3527765" y="4307687"/>
              <a:ext cx="824634" cy="369332"/>
            </a:xfrm>
            <a:prstGeom prst="rect">
              <a:avLst/>
            </a:prstGeom>
            <a:noFill/>
          </p:spPr>
          <p:txBody>
            <a:bodyPr wrap="square" rtlCol="0">
              <a:spAutoFit/>
            </a:bodyPr>
            <a:lstStyle/>
            <a:p>
              <a:r>
                <a:rPr lang="en-US" dirty="0"/>
                <a:t>.077</a:t>
              </a:r>
              <a:endParaRPr lang="en-DE" dirty="0"/>
            </a:p>
          </p:txBody>
        </p:sp>
        <p:sp>
          <p:nvSpPr>
            <p:cNvPr id="38" name="TextBox 37">
              <a:extLst>
                <a:ext uri="{FF2B5EF4-FFF2-40B4-BE49-F238E27FC236}">
                  <a16:creationId xmlns:a16="http://schemas.microsoft.com/office/drawing/2014/main" id="{E724CDA4-55C7-E583-9742-A1CA1B5B84CC}"/>
                </a:ext>
              </a:extLst>
            </p:cNvPr>
            <p:cNvSpPr txBox="1"/>
            <p:nvPr/>
          </p:nvSpPr>
          <p:spPr>
            <a:xfrm>
              <a:off x="2575922" y="3088797"/>
              <a:ext cx="824634" cy="369332"/>
            </a:xfrm>
            <a:prstGeom prst="rect">
              <a:avLst/>
            </a:prstGeom>
            <a:noFill/>
          </p:spPr>
          <p:txBody>
            <a:bodyPr wrap="square" rtlCol="0">
              <a:spAutoFit/>
            </a:bodyPr>
            <a:lstStyle/>
            <a:p>
              <a:r>
                <a:rPr lang="en-US" dirty="0"/>
                <a:t>.033</a:t>
              </a:r>
              <a:endParaRPr lang="en-DE" dirty="0"/>
            </a:p>
          </p:txBody>
        </p:sp>
        <p:sp>
          <p:nvSpPr>
            <p:cNvPr id="42" name="TextBox 41">
              <a:extLst>
                <a:ext uri="{FF2B5EF4-FFF2-40B4-BE49-F238E27FC236}">
                  <a16:creationId xmlns:a16="http://schemas.microsoft.com/office/drawing/2014/main" id="{C4FA104D-6A42-D470-C939-EF000B69D0D2}"/>
                </a:ext>
              </a:extLst>
            </p:cNvPr>
            <p:cNvSpPr txBox="1"/>
            <p:nvPr/>
          </p:nvSpPr>
          <p:spPr>
            <a:xfrm>
              <a:off x="2740577" y="4257003"/>
              <a:ext cx="824634" cy="369332"/>
            </a:xfrm>
            <a:prstGeom prst="rect">
              <a:avLst/>
            </a:prstGeom>
            <a:noFill/>
          </p:spPr>
          <p:txBody>
            <a:bodyPr wrap="square" rtlCol="0">
              <a:spAutoFit/>
            </a:bodyPr>
            <a:lstStyle/>
            <a:p>
              <a:r>
                <a:rPr lang="en-US" dirty="0"/>
                <a:t>.181</a:t>
              </a:r>
              <a:endParaRPr lang="en-DE" dirty="0"/>
            </a:p>
          </p:txBody>
        </p:sp>
        <p:sp>
          <p:nvSpPr>
            <p:cNvPr id="43" name="TextBox 42">
              <a:extLst>
                <a:ext uri="{FF2B5EF4-FFF2-40B4-BE49-F238E27FC236}">
                  <a16:creationId xmlns:a16="http://schemas.microsoft.com/office/drawing/2014/main" id="{BAD6FC16-6B12-927B-CC5C-73BE7784052A}"/>
                </a:ext>
              </a:extLst>
            </p:cNvPr>
            <p:cNvSpPr txBox="1"/>
            <p:nvPr/>
          </p:nvSpPr>
          <p:spPr>
            <a:xfrm>
              <a:off x="1191937" y="3870047"/>
              <a:ext cx="824634" cy="369332"/>
            </a:xfrm>
            <a:prstGeom prst="rect">
              <a:avLst/>
            </a:prstGeom>
            <a:noFill/>
          </p:spPr>
          <p:txBody>
            <a:bodyPr wrap="square" rtlCol="0">
              <a:spAutoFit/>
            </a:bodyPr>
            <a:lstStyle/>
            <a:p>
              <a:r>
                <a:rPr lang="en-US" dirty="0"/>
                <a:t>.329</a:t>
              </a:r>
              <a:endParaRPr lang="en-DE" dirty="0"/>
            </a:p>
          </p:txBody>
        </p:sp>
        <p:sp>
          <p:nvSpPr>
            <p:cNvPr id="44" name="TextBox 43">
              <a:extLst>
                <a:ext uri="{FF2B5EF4-FFF2-40B4-BE49-F238E27FC236}">
                  <a16:creationId xmlns:a16="http://schemas.microsoft.com/office/drawing/2014/main" id="{7056431C-F87C-A265-BC5F-CF94085748A4}"/>
                </a:ext>
              </a:extLst>
            </p:cNvPr>
            <p:cNvSpPr txBox="1"/>
            <p:nvPr/>
          </p:nvSpPr>
          <p:spPr>
            <a:xfrm>
              <a:off x="2607473" y="3647305"/>
              <a:ext cx="824634" cy="369332"/>
            </a:xfrm>
            <a:prstGeom prst="rect">
              <a:avLst/>
            </a:prstGeom>
            <a:noFill/>
          </p:spPr>
          <p:txBody>
            <a:bodyPr wrap="square" rtlCol="0">
              <a:spAutoFit/>
            </a:bodyPr>
            <a:lstStyle/>
            <a:p>
              <a:r>
                <a:rPr lang="en-US" dirty="0"/>
                <a:t>.515</a:t>
              </a:r>
              <a:endParaRPr lang="en-DE" dirty="0"/>
            </a:p>
          </p:txBody>
        </p:sp>
        <p:sp>
          <p:nvSpPr>
            <p:cNvPr id="46" name="TextBox 45">
              <a:extLst>
                <a:ext uri="{FF2B5EF4-FFF2-40B4-BE49-F238E27FC236}">
                  <a16:creationId xmlns:a16="http://schemas.microsoft.com/office/drawing/2014/main" id="{9F96137C-ED56-5880-1CAE-63906AC32280}"/>
                </a:ext>
              </a:extLst>
            </p:cNvPr>
            <p:cNvSpPr txBox="1"/>
            <p:nvPr/>
          </p:nvSpPr>
          <p:spPr>
            <a:xfrm>
              <a:off x="1908686" y="3431957"/>
              <a:ext cx="824634" cy="369332"/>
            </a:xfrm>
            <a:prstGeom prst="rect">
              <a:avLst/>
            </a:prstGeom>
            <a:noFill/>
          </p:spPr>
          <p:txBody>
            <a:bodyPr wrap="square" rtlCol="0">
              <a:spAutoFit/>
            </a:bodyPr>
            <a:lstStyle/>
            <a:p>
              <a:r>
                <a:rPr lang="en-US" dirty="0"/>
                <a:t>.087</a:t>
              </a:r>
              <a:endParaRPr lang="en-DE" dirty="0"/>
            </a:p>
          </p:txBody>
        </p:sp>
        <p:sp>
          <p:nvSpPr>
            <p:cNvPr id="47" name="TextBox 46">
              <a:extLst>
                <a:ext uri="{FF2B5EF4-FFF2-40B4-BE49-F238E27FC236}">
                  <a16:creationId xmlns:a16="http://schemas.microsoft.com/office/drawing/2014/main" id="{F06E405A-8B21-309E-8F20-778069C85021}"/>
                </a:ext>
              </a:extLst>
            </p:cNvPr>
            <p:cNvSpPr txBox="1"/>
            <p:nvPr/>
          </p:nvSpPr>
          <p:spPr>
            <a:xfrm>
              <a:off x="612339" y="3560488"/>
              <a:ext cx="824634" cy="369332"/>
            </a:xfrm>
            <a:prstGeom prst="rect">
              <a:avLst/>
            </a:prstGeom>
            <a:noFill/>
          </p:spPr>
          <p:txBody>
            <a:bodyPr wrap="square" rtlCol="0">
              <a:spAutoFit/>
            </a:bodyPr>
            <a:lstStyle/>
            <a:p>
              <a:r>
                <a:rPr lang="en-US" dirty="0"/>
                <a:t>.048</a:t>
              </a:r>
            </a:p>
          </p:txBody>
        </p:sp>
        <p:sp>
          <p:nvSpPr>
            <p:cNvPr id="48" name="TextBox 47">
              <a:extLst>
                <a:ext uri="{FF2B5EF4-FFF2-40B4-BE49-F238E27FC236}">
                  <a16:creationId xmlns:a16="http://schemas.microsoft.com/office/drawing/2014/main" id="{72D3329B-1FE8-B8B4-A7AE-67BEAF2DAF1C}"/>
                </a:ext>
              </a:extLst>
            </p:cNvPr>
            <p:cNvSpPr txBox="1"/>
            <p:nvPr/>
          </p:nvSpPr>
          <p:spPr>
            <a:xfrm>
              <a:off x="1288132" y="3191156"/>
              <a:ext cx="824634" cy="369332"/>
            </a:xfrm>
            <a:prstGeom prst="rect">
              <a:avLst/>
            </a:prstGeom>
            <a:noFill/>
          </p:spPr>
          <p:txBody>
            <a:bodyPr wrap="square" rtlCol="0">
              <a:spAutoFit/>
            </a:bodyPr>
            <a:lstStyle/>
            <a:p>
              <a:r>
                <a:rPr lang="en-US" dirty="0"/>
                <a:t>.001</a:t>
              </a:r>
            </a:p>
          </p:txBody>
        </p:sp>
        <p:sp>
          <p:nvSpPr>
            <p:cNvPr id="49" name="TextBox 48">
              <a:extLst>
                <a:ext uri="{FF2B5EF4-FFF2-40B4-BE49-F238E27FC236}">
                  <a16:creationId xmlns:a16="http://schemas.microsoft.com/office/drawing/2014/main" id="{AD88099F-B537-FB5F-D5C6-9F25202B0ECF}"/>
                </a:ext>
              </a:extLst>
            </p:cNvPr>
            <p:cNvSpPr txBox="1"/>
            <p:nvPr/>
          </p:nvSpPr>
          <p:spPr>
            <a:xfrm>
              <a:off x="2321003" y="4951065"/>
              <a:ext cx="824634" cy="369332"/>
            </a:xfrm>
            <a:prstGeom prst="rect">
              <a:avLst/>
            </a:prstGeom>
            <a:noFill/>
          </p:spPr>
          <p:txBody>
            <a:bodyPr wrap="square" rtlCol="0">
              <a:spAutoFit/>
            </a:bodyPr>
            <a:lstStyle/>
            <a:p>
              <a:r>
                <a:rPr lang="en-US" dirty="0"/>
                <a:t>.001</a:t>
              </a:r>
            </a:p>
          </p:txBody>
        </p:sp>
        <p:sp>
          <p:nvSpPr>
            <p:cNvPr id="50" name="TextBox 49">
              <a:extLst>
                <a:ext uri="{FF2B5EF4-FFF2-40B4-BE49-F238E27FC236}">
                  <a16:creationId xmlns:a16="http://schemas.microsoft.com/office/drawing/2014/main" id="{54292889-7A60-0465-7676-351CCA4D3582}"/>
                </a:ext>
              </a:extLst>
            </p:cNvPr>
            <p:cNvSpPr txBox="1"/>
            <p:nvPr/>
          </p:nvSpPr>
          <p:spPr>
            <a:xfrm>
              <a:off x="575419" y="2957229"/>
              <a:ext cx="824634" cy="369332"/>
            </a:xfrm>
            <a:prstGeom prst="rect">
              <a:avLst/>
            </a:prstGeom>
            <a:noFill/>
          </p:spPr>
          <p:txBody>
            <a:bodyPr wrap="square" rtlCol="0">
              <a:spAutoFit/>
            </a:bodyPr>
            <a:lstStyle/>
            <a:p>
              <a:r>
                <a:rPr lang="en-US" dirty="0"/>
                <a:t>.001</a:t>
              </a:r>
              <a:endParaRPr lang="en-DE" dirty="0"/>
            </a:p>
          </p:txBody>
        </p:sp>
      </p:grpSp>
      <p:sp>
        <p:nvSpPr>
          <p:cNvPr id="53" name="TextBox 52">
            <a:extLst>
              <a:ext uri="{FF2B5EF4-FFF2-40B4-BE49-F238E27FC236}">
                <a16:creationId xmlns:a16="http://schemas.microsoft.com/office/drawing/2014/main" id="{CE9E83CA-F084-2535-9C05-8712F1B3150B}"/>
              </a:ext>
            </a:extLst>
          </p:cNvPr>
          <p:cNvSpPr txBox="1"/>
          <p:nvPr/>
        </p:nvSpPr>
        <p:spPr>
          <a:xfrm>
            <a:off x="4055529" y="1154067"/>
            <a:ext cx="4732258" cy="369332"/>
          </a:xfrm>
          <a:prstGeom prst="rect">
            <a:avLst/>
          </a:prstGeom>
          <a:noFill/>
        </p:spPr>
        <p:txBody>
          <a:bodyPr wrap="none" rtlCol="0">
            <a:spAutoFit/>
          </a:bodyPr>
          <a:lstStyle/>
          <a:p>
            <a:r>
              <a:rPr lang="en-US" u="sng" dirty="0"/>
              <a:t>The observable universe of 80% power</a:t>
            </a:r>
            <a:endParaRPr lang="en-DE" u="sng" dirty="0"/>
          </a:p>
        </p:txBody>
      </p:sp>
      <p:pic>
        <p:nvPicPr>
          <p:cNvPr id="66" name="Picture 65" descr="A cartoon of a child holding a magnifying glass&#10;&#10;Description automatically generated">
            <a:extLst>
              <a:ext uri="{FF2B5EF4-FFF2-40B4-BE49-F238E27FC236}">
                <a16:creationId xmlns:a16="http://schemas.microsoft.com/office/drawing/2014/main" id="{222D63C0-6325-40C4-B572-CC9D64CAF0B0}"/>
              </a:ext>
            </a:extLst>
          </p:cNvPr>
          <p:cNvPicPr>
            <a:picLocks noChangeAspect="1"/>
          </p:cNvPicPr>
          <p:nvPr/>
        </p:nvPicPr>
        <p:blipFill>
          <a:blip r:embed="rId4">
            <a:extLst>
              <a:ext uri="{28A0092B-C50C-407E-A947-70E740481C1C}">
                <a14:useLocalDpi xmlns:a14="http://schemas.microsoft.com/office/drawing/2010/main" val="0"/>
              </a:ext>
            </a:extLst>
          </a:blip>
          <a:srcRect l="25318" t="7977" r="17945" b="11737"/>
          <a:stretch/>
        </p:blipFill>
        <p:spPr>
          <a:xfrm>
            <a:off x="8006889" y="2543700"/>
            <a:ext cx="1207791" cy="1709097"/>
          </a:xfrm>
          <a:prstGeom prst="rect">
            <a:avLst/>
          </a:prstGeom>
        </p:spPr>
      </p:pic>
      <p:pic>
        <p:nvPicPr>
          <p:cNvPr id="76" name="Picture 75" descr="A group of kids in lab coats&#10;&#10;Description automatically generated">
            <a:extLst>
              <a:ext uri="{FF2B5EF4-FFF2-40B4-BE49-F238E27FC236}">
                <a16:creationId xmlns:a16="http://schemas.microsoft.com/office/drawing/2014/main" id="{754A86FE-04F1-C2A2-C355-0D75F7CA4EB0}"/>
              </a:ext>
            </a:extLst>
          </p:cNvPr>
          <p:cNvPicPr>
            <a:picLocks noChangeAspect="1"/>
          </p:cNvPicPr>
          <p:nvPr/>
        </p:nvPicPr>
        <p:blipFill>
          <a:blip r:embed="rId5">
            <a:extLst>
              <a:ext uri="{28A0092B-C50C-407E-A947-70E740481C1C}">
                <a14:useLocalDpi xmlns:a14="http://schemas.microsoft.com/office/drawing/2010/main" val="0"/>
              </a:ext>
            </a:extLst>
          </a:blip>
          <a:srcRect r="71462"/>
          <a:stretch/>
        </p:blipFill>
        <p:spPr>
          <a:xfrm>
            <a:off x="4677612" y="3864887"/>
            <a:ext cx="1025055" cy="1676214"/>
          </a:xfrm>
          <a:prstGeom prst="rect">
            <a:avLst/>
          </a:prstGeom>
        </p:spPr>
      </p:pic>
      <p:pic>
        <p:nvPicPr>
          <p:cNvPr id="78" name="Picture 77" descr="A group of kids in lab coats&#10;&#10;Description automatically generated">
            <a:extLst>
              <a:ext uri="{FF2B5EF4-FFF2-40B4-BE49-F238E27FC236}">
                <a16:creationId xmlns:a16="http://schemas.microsoft.com/office/drawing/2014/main" id="{9F6D914C-5F77-ABF0-6B14-B4DA0C68C6C2}"/>
              </a:ext>
            </a:extLst>
          </p:cNvPr>
          <p:cNvPicPr>
            <a:picLocks noChangeAspect="1"/>
          </p:cNvPicPr>
          <p:nvPr/>
        </p:nvPicPr>
        <p:blipFill>
          <a:blip r:embed="rId5">
            <a:extLst>
              <a:ext uri="{28A0092B-C50C-407E-A947-70E740481C1C}">
                <a14:useLocalDpi xmlns:a14="http://schemas.microsoft.com/office/drawing/2010/main" val="0"/>
              </a:ext>
            </a:extLst>
          </a:blip>
          <a:srcRect l="28270" r="51400" b="9346"/>
          <a:stretch/>
        </p:blipFill>
        <p:spPr>
          <a:xfrm>
            <a:off x="6788861" y="1873073"/>
            <a:ext cx="914098" cy="1902188"/>
          </a:xfrm>
          <a:prstGeom prst="rect">
            <a:avLst/>
          </a:prstGeom>
        </p:spPr>
      </p:pic>
      <p:pic>
        <p:nvPicPr>
          <p:cNvPr id="80" name="Picture 79" descr="A group of kids in lab coats&#10;&#10;Description automatically generated">
            <a:extLst>
              <a:ext uri="{FF2B5EF4-FFF2-40B4-BE49-F238E27FC236}">
                <a16:creationId xmlns:a16="http://schemas.microsoft.com/office/drawing/2014/main" id="{241AB4E9-2D58-34DD-81D5-DFAD4462FD8C}"/>
              </a:ext>
            </a:extLst>
          </p:cNvPr>
          <p:cNvPicPr>
            <a:picLocks noChangeAspect="1"/>
          </p:cNvPicPr>
          <p:nvPr/>
        </p:nvPicPr>
        <p:blipFill>
          <a:blip r:embed="rId5">
            <a:extLst>
              <a:ext uri="{28A0092B-C50C-407E-A947-70E740481C1C}">
                <a14:useLocalDpi xmlns:a14="http://schemas.microsoft.com/office/drawing/2010/main" val="0"/>
              </a:ext>
            </a:extLst>
          </a:blip>
          <a:srcRect l="51008" r="28849" b="12522"/>
          <a:stretch/>
        </p:blipFill>
        <p:spPr>
          <a:xfrm>
            <a:off x="6521302" y="3818639"/>
            <a:ext cx="830888" cy="1683902"/>
          </a:xfrm>
          <a:prstGeom prst="rect">
            <a:avLst/>
          </a:prstGeom>
        </p:spPr>
      </p:pic>
      <p:pic>
        <p:nvPicPr>
          <p:cNvPr id="82" name="Picture 81" descr="A group of kids in lab coats&#10;&#10;Description automatically generated">
            <a:extLst>
              <a:ext uri="{FF2B5EF4-FFF2-40B4-BE49-F238E27FC236}">
                <a16:creationId xmlns:a16="http://schemas.microsoft.com/office/drawing/2014/main" id="{07FB8FF5-0425-AE5F-0184-4F438D5BD323}"/>
              </a:ext>
            </a:extLst>
          </p:cNvPr>
          <p:cNvPicPr>
            <a:picLocks noChangeAspect="1"/>
          </p:cNvPicPr>
          <p:nvPr/>
        </p:nvPicPr>
        <p:blipFill>
          <a:blip r:embed="rId5">
            <a:extLst>
              <a:ext uri="{28A0092B-C50C-407E-A947-70E740481C1C}">
                <a14:useLocalDpi xmlns:a14="http://schemas.microsoft.com/office/drawing/2010/main" val="0"/>
              </a:ext>
            </a:extLst>
          </a:blip>
          <a:srcRect l="71152"/>
          <a:stretch/>
        </p:blipFill>
        <p:spPr>
          <a:xfrm>
            <a:off x="4865567" y="1963985"/>
            <a:ext cx="1192024" cy="1928295"/>
          </a:xfrm>
          <a:prstGeom prst="rect">
            <a:avLst/>
          </a:prstGeom>
        </p:spPr>
      </p:pic>
    </p:spTree>
    <p:extLst>
      <p:ext uri="{BB962C8B-B14F-4D97-AF65-F5344CB8AC3E}">
        <p14:creationId xmlns:p14="http://schemas.microsoft.com/office/powerpoint/2010/main" val="158493265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ELECTEDLANGUAGE" val="English UK"/>
</p:tagLst>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WU neu">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U Farbschema neu">
        <a:dk1>
          <a:srgbClr val="000000"/>
        </a:dk1>
        <a:lt1>
          <a:sysClr val="window" lastClr="FFFFFF"/>
        </a:lt1>
        <a:dk2>
          <a:srgbClr val="002E60"/>
        </a:dk2>
        <a:lt2>
          <a:srgbClr val="E5F5FA"/>
        </a:lt2>
        <a:accent1>
          <a:srgbClr val="0096D3"/>
        </a:accent1>
        <a:accent2>
          <a:srgbClr val="002E60"/>
        </a:accent2>
        <a:accent3>
          <a:srgbClr val="532481"/>
        </a:accent3>
        <a:accent4>
          <a:srgbClr val="457AA0"/>
        </a:accent4>
        <a:accent5>
          <a:srgbClr val="A991C0"/>
        </a:accent5>
        <a:accent6>
          <a:srgbClr val="7FCAE9"/>
        </a:accent6>
        <a:hlink>
          <a:srgbClr val="406288"/>
        </a:hlink>
        <a:folHlink>
          <a:srgbClr val="008FA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U Sample Presentation 16x10.potx" id="{511FF180-4D0F-403C-89D7-FBF2C89D6356}" vid="{4FD58E8B-C4BA-4659-9751-AF45EDD05A04}"/>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CF651A35DF3154DB01328AF51148DAE" ma:contentTypeVersion="2" ma:contentTypeDescription="Ein neues Dokument erstellen." ma:contentTypeScope="" ma:versionID="b5ccb5bb211b6ddcc624790d84f2bb9f">
  <xsd:schema xmlns:xsd="http://www.w3.org/2001/XMLSchema" xmlns:xs="http://www.w3.org/2001/XMLSchema" xmlns:p="http://schemas.microsoft.com/office/2006/metadata/properties" xmlns:ns2="1a8d9a65-8471-4209-a900-f8e11db75e0a" xmlns:ns3="08b0a3ee-3d2a-451c-9a1a-7e5d5b0c9c77" xmlns:ns4="dde413db-0745-4f3a-8dca-564dc7ff6f7d" targetNamespace="http://schemas.microsoft.com/office/2006/metadata/properties" ma:root="true" ma:fieldsID="046596c9011a87760a505164f9d920d3" ns2:_="" ns3:_="" ns4:_="">
    <xsd:import namespace="1a8d9a65-8471-4209-a900-f8e11db75e0a"/>
    <xsd:import namespace="08b0a3ee-3d2a-451c-9a1a-7e5d5b0c9c77"/>
    <xsd:import namespace="dde413db-0745-4f3a-8dca-564dc7ff6f7d"/>
    <xsd:element name="properties">
      <xsd:complexType>
        <xsd:sequence>
          <xsd:element name="documentManagement">
            <xsd:complexType>
              <xsd:all>
                <xsd:element ref="ns2:WU_x0020_ThemaTaxHTField0" minOccurs="0"/>
                <xsd:element ref="ns3:TaxCatchAll" minOccurs="0"/>
                <xsd:element ref="ns2:DokumentenartTaxHTField0" minOccurs="0"/>
                <xsd:element ref="ns4:Beschreibung" minOccurs="0"/>
                <xsd:element ref="ns4:Format" minOccurs="0"/>
                <xsd:element ref="ns4:Kategori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8d9a65-8471-4209-a900-f8e11db75e0a" elementFormDefault="qualified">
    <xsd:import namespace="http://schemas.microsoft.com/office/2006/documentManagement/types"/>
    <xsd:import namespace="http://schemas.microsoft.com/office/infopath/2007/PartnerControls"/>
    <xsd:element name="WU_x0020_ThemaTaxHTField0" ma:index="9" nillable="true" ma:taxonomy="true" ma:internalName="WU_x0020_ThemaTaxHTField0" ma:taxonomyFieldName="WU_x0020_Thema" ma:displayName="Schlagwort" ma:default="" ma:fieldId="{a2eb3201-e251-4055-97e9-466604fc777f}" ma:taxonomyMulti="true" ma:sspId="59da4ae5-1217-4de6-bd64-b7a740f353bb" ma:termSetId="c1edca97-812b-4584-b6b5-1e5cade81cae" ma:anchorId="00000000-0000-0000-0000-000000000000" ma:open="true" ma:isKeyword="false">
      <xsd:complexType>
        <xsd:sequence>
          <xsd:element ref="pc:Terms" minOccurs="0" maxOccurs="1"/>
        </xsd:sequence>
      </xsd:complexType>
    </xsd:element>
    <xsd:element name="DokumentenartTaxHTField0" ma:index="12" nillable="true" ma:taxonomy="true" ma:internalName="DokumentenartTaxHTField0" ma:taxonomyFieldName="Dokumentenart" ma:displayName="Dokumentenart" ma:default="" ma:fieldId="{0f2e647f-32b7-4850-b6be-ae358ed71e70}" ma:taxonomyMulti="true" ma:sspId="59da4ae5-1217-4de6-bd64-b7a740f353bb" ma:termSetId="325756d7-e24e-4b6f-ba71-3f779d34c1e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0a3ee-3d2a-451c-9a1a-7e5d5b0c9c77"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6a103bb8-3913-4e3b-a229-080a76572464}" ma:internalName="TaxCatchAll" ma:showField="CatchAllData" ma:web="08b0a3ee-3d2a-451c-9a1a-7e5d5b0c9c77">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de413db-0745-4f3a-8dca-564dc7ff6f7d" elementFormDefault="qualified">
    <xsd:import namespace="http://schemas.microsoft.com/office/2006/documentManagement/types"/>
    <xsd:import namespace="http://schemas.microsoft.com/office/infopath/2007/PartnerControls"/>
    <xsd:element name="Beschreibung" ma:index="13" nillable="true" ma:displayName="Beschreibung" ma:internalName="Beschreibung">
      <xsd:simpleType>
        <xsd:restriction base="dms:Note">
          <xsd:maxLength value="255"/>
        </xsd:restriction>
      </xsd:simpleType>
    </xsd:element>
    <xsd:element name="Format" ma:index="14" nillable="true" ma:displayName="Format" ma:format="Dropdown" ma:internalName="Format">
      <xsd:simpleType>
        <xsd:union memberTypes="dms:Text">
          <xsd:simpleType>
            <xsd:restriction base="dms:Choice">
              <xsd:enumeration value="LaTeX"/>
              <xsd:enumeration value="Microsoft Office 2003"/>
              <xsd:enumeration value="Microsoft Office 2007-2013"/>
              <xsd:enumeration value="Microsoft Office 2013/2016"/>
              <xsd:enumeration value="OpenOffice 3.0"/>
            </xsd:restriction>
          </xsd:simpleType>
        </xsd:union>
      </xsd:simpleType>
    </xsd:element>
    <xsd:element name="Kategorie" ma:index="15" nillable="true" ma:displayName="Kategorie" ma:default="Anleitungen" ma:format="Dropdown" ma:internalName="Kategorie">
      <xsd:simpleType>
        <xsd:union memberTypes="dms:Text">
          <xsd:simpleType>
            <xsd:restriction base="dms:Choice">
              <xsd:enumeration value="Anleitungen"/>
              <xsd:enumeration value="Aushänge für Lift und Tür"/>
              <xsd:enumeration value="Basisvorlagen"/>
              <xsd:enumeration value="Brief-/Faxvorlagen"/>
              <xsd:enumeration value="Einladungen"/>
              <xsd:enumeration value="Etiketten"/>
              <xsd:enumeration value="Musterdateien"/>
              <xsd:enumeration value="Namensschilder"/>
              <xsd:enumeration value="Präsentationen"/>
              <xsd:enumeration value="Skripten-Cover"/>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Kategorie xmlns="dde413db-0745-4f3a-8dca-564dc7ff6f7d">Präsentationen</Kategorie>
    <Beschreibung xmlns="dde413db-0745-4f3a-8dca-564dc7ff6f7d">Sample presenation in format 16:10 (= WU standard)</Beschreibung>
    <TaxCatchAll xmlns="08b0a3ee-3d2a-451c-9a1a-7e5d5b0c9c77">
      <Value>266</Value>
      <Value>403</Value>
    </TaxCatchAll>
    <DokumentenartTaxHTField0 xmlns="1a8d9a65-8471-4209-a900-f8e11db75e0a">
      <Terms xmlns="http://schemas.microsoft.com/office/infopath/2007/PartnerControls">
        <TermInfo xmlns="http://schemas.microsoft.com/office/infopath/2007/PartnerControls">
          <TermName xmlns="http://schemas.microsoft.com/office/infopath/2007/PartnerControls">Vorlagen</TermName>
          <TermId xmlns="http://schemas.microsoft.com/office/infopath/2007/PartnerControls">17fc50ed-8ad1-47be-ab12-04243fd74ddb</TermId>
        </TermInfo>
      </Terms>
    </DokumentenartTaxHTField0>
    <WU_x0020_ThemaTaxHTField0 xmlns="1a8d9a65-8471-4209-a900-f8e11db75e0a">
      <Terms xmlns="http://schemas.microsoft.com/office/infopath/2007/PartnerControls">
        <TermInfo xmlns="http://schemas.microsoft.com/office/infopath/2007/PartnerControls">
          <TermName xmlns="http://schemas.microsoft.com/office/infopath/2007/PartnerControls">Corporate Design</TermName>
          <TermId xmlns="http://schemas.microsoft.com/office/infopath/2007/PartnerControls">19895bcd-b158-45ae-ab7b-f5ca217dfcec</TermId>
        </TermInfo>
      </Terms>
    </WU_x0020_ThemaTaxHTField0>
    <Format xmlns="dde413db-0745-4f3a-8dca-564dc7ff6f7d">Microsoft Office 2013/2016</Format>
    <SharedWithUsers xmlns="08b0a3ee-3d2a-451c-9a1a-7e5d5b0c9c77">
      <UserInfo>
        <DisplayName>Stahl, Günter</DisplayName>
        <AccountId>1335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DCDB46-97FB-48E3-9F6B-DDBBA7BA97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8d9a65-8471-4209-a900-f8e11db75e0a"/>
    <ds:schemaRef ds:uri="08b0a3ee-3d2a-451c-9a1a-7e5d5b0c9c77"/>
    <ds:schemaRef ds:uri="dde413db-0745-4f3a-8dca-564dc7ff6f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929A89-D8E6-4794-A98F-6609FAAECB3B}">
  <ds:schemaRefs>
    <ds:schemaRef ds:uri="08b0a3ee-3d2a-451c-9a1a-7e5d5b0c9c77"/>
    <ds:schemaRef ds:uri="http://purl.org/dc/terms/"/>
    <ds:schemaRef ds:uri="1a8d9a65-8471-4209-a900-f8e11db75e0a"/>
    <ds:schemaRef ds:uri="http://schemas.microsoft.com/office/infopath/2007/PartnerControls"/>
    <ds:schemaRef ds:uri="http://purl.org/dc/elements/1.1/"/>
    <ds:schemaRef ds:uri="http://schemas.microsoft.com/office/2006/documentManagement/types"/>
    <ds:schemaRef ds:uri="http://purl.org/dc/dcmitype/"/>
    <ds:schemaRef ds:uri="dde413db-0745-4f3a-8dca-564dc7ff6f7d"/>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E89857B5-BC10-4782-8A0F-717F20E5E2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WU Sample Presentation 16x10</Template>
  <TotalTime>20334</TotalTime>
  <Words>2201</Words>
  <Application>Microsoft Office PowerPoint</Application>
  <PresentationFormat>On-screen Show (16:10)</PresentationFormat>
  <Paragraphs>488</Paragraphs>
  <Slides>32</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Arial</vt:lpstr>
      <vt:lpstr>Consolas</vt:lpstr>
      <vt:lpstr>Georgia</vt:lpstr>
      <vt:lpstr>Verdana</vt:lpstr>
      <vt:lpstr>Wingdings</vt:lpstr>
      <vt:lpstr>WU 16:10</vt:lpstr>
      <vt:lpstr>Automatization of large-scale data extraction to estimate replicability using Z-Curve</vt:lpstr>
      <vt:lpstr>Part I - Introduction</vt:lpstr>
      <vt:lpstr>Outline of the next 1.5h</vt:lpstr>
      <vt:lpstr>Research should at least be replicable</vt:lpstr>
      <vt:lpstr>Replicability in other Disciplines</vt:lpstr>
      <vt:lpstr>Replicability across Disciplines</vt:lpstr>
      <vt:lpstr>How to Assess Replicability</vt:lpstr>
      <vt:lpstr>Part II – Conceptual Intro to Z-Curve</vt:lpstr>
      <vt:lpstr>Conceptual Introduction to Z-Curve</vt:lpstr>
      <vt:lpstr>Conceptual Introduction to Z-Curve</vt:lpstr>
      <vt:lpstr>Conceptual Introduction to Z-Curve</vt:lpstr>
      <vt:lpstr>Conceptual Introduction to Z-Curve</vt:lpstr>
      <vt:lpstr>Conceptual Introduction to Z-Curve</vt:lpstr>
      <vt:lpstr>Conceptual Introduction to Z-Curve</vt:lpstr>
      <vt:lpstr>Conceptual Introduction to Z-Curve</vt:lpstr>
      <vt:lpstr>Part III – Data Extraction Workflow</vt:lpstr>
      <vt:lpstr>Workflow: Overview</vt:lpstr>
      <vt:lpstr>Meta Data Extraction </vt:lpstr>
      <vt:lpstr>Reflection: Meta Data Extraction </vt:lpstr>
      <vt:lpstr>Community Discussion  1:  Maintaining Resources</vt:lpstr>
      <vt:lpstr>Workflow: Overview</vt:lpstr>
      <vt:lpstr>A few words on web scraping</vt:lpstr>
      <vt:lpstr>Research Paper Scraping</vt:lpstr>
      <vt:lpstr>Reflection: Research Paper Scraping</vt:lpstr>
      <vt:lpstr>Community Discussion 2:  Resource Availability Endgame</vt:lpstr>
      <vt:lpstr>Workflow: Overview</vt:lpstr>
      <vt:lpstr>Extracting p-values</vt:lpstr>
      <vt:lpstr>P-Value Extraction</vt:lpstr>
      <vt:lpstr>Reflection: Extracting p-values</vt:lpstr>
      <vt:lpstr>Running Z-Curve on extracted data</vt:lpstr>
      <vt:lpstr>Community Discussion</vt:lpstr>
      <vt:lpstr>That’s all</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should care about metacognition</dc:title>
  <dc:creator>Julian</dc:creator>
  <cp:lastModifiedBy>Quandt, Julian</cp:lastModifiedBy>
  <cp:revision>73</cp:revision>
  <dcterms:created xsi:type="dcterms:W3CDTF">2024-04-11T14:31:35Z</dcterms:created>
  <dcterms:modified xsi:type="dcterms:W3CDTF">2025-02-05T10:01:12Z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U Thema">
    <vt:lpwstr>403;#Corporate Design|19895bcd-b158-45ae-ab7b-f5ca217dfcec</vt:lpwstr>
  </property>
  <property fmtid="{D5CDD505-2E9C-101B-9397-08002B2CF9AE}" pid="3" name="Dokumentenart">
    <vt:lpwstr>266;#Vorlagen|17fc50ed-8ad1-47be-ab12-04243fd74ddb</vt:lpwstr>
  </property>
  <property fmtid="{D5CDD505-2E9C-101B-9397-08002B2CF9AE}" pid="4" name="ContentTypeId">
    <vt:lpwstr>0x010100BCF651A35DF3154DB01328AF51148DAE</vt:lpwstr>
  </property>
</Properties>
</file>